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7"/>
  </p:notesMasterIdLst>
  <p:sldIdLst>
    <p:sldId id="2227" r:id="rId3"/>
    <p:sldId id="2228" r:id="rId4"/>
    <p:sldId id="2229" r:id="rId5"/>
    <p:sldId id="2237" r:id="rId6"/>
    <p:sldId id="2231" r:id="rId7"/>
    <p:sldId id="1964" r:id="rId8"/>
    <p:sldId id="2238" r:id="rId9"/>
    <p:sldId id="2239" r:id="rId10"/>
    <p:sldId id="2240" r:id="rId11"/>
    <p:sldId id="2235" r:id="rId12"/>
    <p:sldId id="2059" r:id="rId13"/>
    <p:sldId id="2233" r:id="rId14"/>
    <p:sldId id="2241" r:id="rId15"/>
    <p:sldId id="2243" r:id="rId16"/>
    <p:sldId id="2244" r:id="rId17"/>
    <p:sldId id="2242" r:id="rId18"/>
    <p:sldId id="2246" r:id="rId19"/>
    <p:sldId id="2245" r:id="rId20"/>
    <p:sldId id="2248" r:id="rId21"/>
    <p:sldId id="2249" r:id="rId22"/>
    <p:sldId id="2250" r:id="rId23"/>
    <p:sldId id="2247" r:id="rId24"/>
    <p:sldId id="2251" r:id="rId25"/>
    <p:sldId id="2252" r:id="rId26"/>
    <p:sldId id="2254" r:id="rId27"/>
    <p:sldId id="2253" r:id="rId28"/>
    <p:sldId id="2255" r:id="rId29"/>
    <p:sldId id="2256" r:id="rId30"/>
    <p:sldId id="2257" r:id="rId31"/>
    <p:sldId id="2258" r:id="rId32"/>
    <p:sldId id="2259" r:id="rId33"/>
    <p:sldId id="2260" r:id="rId34"/>
    <p:sldId id="2261" r:id="rId35"/>
    <p:sldId id="2262" r:id="rId36"/>
    <p:sldId id="2263" r:id="rId37"/>
    <p:sldId id="1986" r:id="rId38"/>
    <p:sldId id="2163" r:id="rId39"/>
    <p:sldId id="2266" r:id="rId40"/>
    <p:sldId id="2267" r:id="rId41"/>
    <p:sldId id="2268" r:id="rId42"/>
    <p:sldId id="2269" r:id="rId43"/>
    <p:sldId id="2270" r:id="rId44"/>
    <p:sldId id="1948" r:id="rId45"/>
    <p:sldId id="189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D4FF"/>
    <a:srgbClr val="33CAFF"/>
    <a:srgbClr val="0BDF98"/>
    <a:srgbClr val="3CA893"/>
    <a:srgbClr val="E7FDEE"/>
    <a:srgbClr val="C7F9D6"/>
    <a:srgbClr val="2EF045"/>
    <a:srgbClr val="8A0000"/>
    <a:srgbClr val="960000"/>
    <a:srgbClr val="F1EC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3697" autoAdjust="0"/>
  </p:normalViewPr>
  <p:slideViewPr>
    <p:cSldViewPr>
      <p:cViewPr varScale="1">
        <p:scale>
          <a:sx n="97" d="100"/>
          <a:sy n="97" d="100"/>
        </p:scale>
        <p:origin x="-581"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702938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1623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5579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0805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4149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5111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4751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5444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32995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1540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29729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54245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52907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42327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82017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15321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5707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44613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6260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58960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0487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29467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3520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37268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17197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40059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0509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38868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4739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04194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48372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44</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0797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8875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8910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8006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5/1/2023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5/1/2023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Week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50  </a:t>
              </a:r>
              <a:endPar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3 May </a:t>
              </a: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2023</a:t>
              </a:r>
            </a:p>
          </p:txBody>
        </p:sp>
        <p:sp>
          <p:nvSpPr>
            <p:cNvPr id="5" name="Rectangle 4"/>
            <p:cNvSpPr/>
            <p:nvPr/>
          </p:nvSpPr>
          <p:spPr>
            <a:xfrm>
              <a:off x="228600" y="233367"/>
              <a:ext cx="88392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Forgiveness and Reconciliation</a:t>
              </a:r>
              <a:endPar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endParaRPr>
            </a:p>
            <a:p>
              <a:pPr algn="ctr"/>
              <a:r>
                <a:rPr lang="en-US" sz="4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1:1–25</a:t>
              </a:r>
              <a:endParaRPr lang="en-US" sz="44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pic>
          <p:nvPicPr>
            <p:cNvPr id="7" name="Picture 6" descr="https://woodrosary.com/wp-content/uploads/2017/08/philemon.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2067172"/>
              <a:ext cx="7467600" cy="2398221"/>
            </a:xfrm>
            <a:prstGeom prst="rect">
              <a:avLst/>
            </a:prstGeom>
            <a:noFill/>
            <a:ln>
              <a:noFill/>
            </a:ln>
          </p:spPr>
        </p:pic>
      </p:grpSp>
      <p:sp>
        <p:nvSpPr>
          <p:cNvPr id="10" name="TextBox 9"/>
          <p:cNvSpPr txBox="1"/>
          <p:nvPr/>
        </p:nvSpPr>
        <p:spPr>
          <a:xfrm>
            <a:off x="1676400" y="4511186"/>
            <a:ext cx="62484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Arial Rounded MT Bold" panose="020F0704030504030204" pitchFamily="34" charset="0"/>
              </a:rPr>
              <a:t>A Study In Forgiveness</a:t>
            </a:r>
            <a:endParaRPr lang="en-US" sz="24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xmlns="" val="34261614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reFaith Media » Paul' Letter to Philemon PowerPoint Template –  ShareFaith Media"/>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3" name="TextBox 2"/>
          <p:cNvSpPr txBox="1"/>
          <p:nvPr/>
        </p:nvSpPr>
        <p:spPr>
          <a:xfrm rot="21445311">
            <a:off x="1379708" y="2996481"/>
            <a:ext cx="4495800"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Study In Forgiveness - 1:1-25</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4" y="1295400"/>
            <a:ext cx="8677835" cy="2862322"/>
          </a:xfrm>
          <a:prstGeom prst="rect">
            <a:avLst/>
          </a:prstGeom>
          <a:solidFill>
            <a:srgbClr val="5BD4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a:t>
            </a:r>
            <a:r>
              <a:rPr lang="en-US" sz="2800" i="1" dirty="0" smtClean="0">
                <a:latin typeface="Georgia" panose="02040502050405020303" pitchFamily="18" charset="0"/>
              </a:rPr>
              <a:t>Paul</a:t>
            </a:r>
            <a:r>
              <a:rPr lang="en-US" sz="2800" i="1" dirty="0">
                <a:latin typeface="Georgia" panose="02040502050405020303" pitchFamily="18" charset="0"/>
              </a:rPr>
              <a:t>, a prisoner of Christ Jesus, </a:t>
            </a:r>
            <a:r>
              <a:rPr lang="en-US" sz="2800" i="1" dirty="0" smtClean="0">
                <a:latin typeface="Georgia" panose="02040502050405020303" pitchFamily="18" charset="0"/>
              </a:rPr>
              <a:t>and Timothy our </a:t>
            </a:r>
            <a:r>
              <a:rPr lang="en-US" sz="2800" i="1" dirty="0">
                <a:latin typeface="Georgia" panose="02040502050405020303" pitchFamily="18" charset="0"/>
              </a:rPr>
              <a:t> brother</a:t>
            </a:r>
            <a:r>
              <a:rPr lang="en-US" sz="2800" i="1" dirty="0" smtClean="0">
                <a:latin typeface="Georgia" panose="02040502050405020303" pitchFamily="18" charset="0"/>
              </a:rPr>
              <a:t>, To </a:t>
            </a:r>
            <a:r>
              <a:rPr lang="en-US" sz="2800" i="1" dirty="0">
                <a:latin typeface="Georgia" panose="02040502050405020303" pitchFamily="18" charset="0"/>
              </a:rPr>
              <a:t>Philemon our beloved friend and fellow laborer, </a:t>
            </a:r>
            <a:r>
              <a:rPr lang="en-US" sz="2800" b="1" i="1" baseline="30000" dirty="0" smtClean="0">
                <a:latin typeface="Georgia" panose="02040502050405020303" pitchFamily="18" charset="0"/>
              </a:rPr>
              <a:t>2</a:t>
            </a:r>
            <a:r>
              <a:rPr lang="en-US" sz="2800" i="1" dirty="0" smtClean="0">
                <a:latin typeface="Georgia" panose="02040502050405020303" pitchFamily="18" charset="0"/>
              </a:rPr>
              <a:t>to</a:t>
            </a:r>
            <a:r>
              <a:rPr lang="en-US" sz="2800" i="1" dirty="0">
                <a:latin typeface="Georgia" panose="02040502050405020303" pitchFamily="18" charset="0"/>
              </a:rPr>
              <a:t> the beloved Apphia, Archippus our fellow soldier, and to the church in your house:</a:t>
            </a:r>
          </a:p>
          <a:p>
            <a:r>
              <a:rPr lang="en-US" sz="2800" b="1" i="1" baseline="30000" dirty="0" smtClean="0">
                <a:latin typeface="Georgia" panose="02040502050405020303" pitchFamily="18" charset="0"/>
              </a:rPr>
              <a:t>3</a:t>
            </a:r>
            <a:r>
              <a:rPr lang="en-US" sz="2800" i="1" dirty="0" smtClean="0">
                <a:latin typeface="Georgia" panose="02040502050405020303" pitchFamily="18" charset="0"/>
              </a:rPr>
              <a:t>Grace </a:t>
            </a:r>
            <a:r>
              <a:rPr lang="en-US" sz="2800" i="1" dirty="0">
                <a:latin typeface="Georgia" panose="02040502050405020303" pitchFamily="18" charset="0"/>
              </a:rPr>
              <a:t>to you and peace from God our Father and the Lord Jesus Christ.</a:t>
            </a: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039906"/>
            <a:ext cx="8677835" cy="5755422"/>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warm greeting!</a:t>
            </a:r>
          </a:p>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In Philemon 1:1–3, Paul’s warm greeting reveals some important things about the recipient of Paul’s request on behalf of Onesimus</a:t>
            </a:r>
            <a:r>
              <a:rPr lang="en-US" sz="2400" b="1" dirty="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First </a:t>
            </a:r>
            <a:r>
              <a:rPr lang="en-US" sz="2400" b="1" dirty="0" smtClean="0">
                <a:latin typeface="Cambria" pitchFamily="18" charset="0"/>
              </a:rPr>
              <a:t>– Philemon is not simply a member of the body of Christ, Paul </a:t>
            </a:r>
            <a:r>
              <a:rPr lang="en-US" sz="2400" b="1" dirty="0">
                <a:latin typeface="Cambria" pitchFamily="18" charset="0"/>
              </a:rPr>
              <a:t>says </a:t>
            </a:r>
            <a:r>
              <a:rPr lang="en-US" sz="2400" b="1" dirty="0" smtClean="0">
                <a:latin typeface="Cambria" pitchFamily="18" charset="0"/>
              </a:rPr>
              <a:t>he is a … “</a:t>
            </a:r>
            <a:r>
              <a:rPr lang="en-US" sz="2400" b="1" i="1" dirty="0">
                <a:effectLst>
                  <a:outerShdw blurRad="38100" dist="38100" dir="2700000" algn="tl">
                    <a:srgbClr val="000000">
                      <a:alpha val="43137"/>
                    </a:srgbClr>
                  </a:outerShdw>
                </a:effectLst>
                <a:latin typeface="Cambria" pitchFamily="18" charset="0"/>
              </a:rPr>
              <a:t>beloved </a:t>
            </a:r>
            <a:r>
              <a:rPr lang="en-US" sz="2400" b="1" i="1" dirty="0" smtClean="0">
                <a:effectLst>
                  <a:outerShdw blurRad="38100" dist="38100" dir="2700000" algn="tl">
                    <a:srgbClr val="000000">
                      <a:alpha val="43137"/>
                    </a:srgbClr>
                  </a:outerShdw>
                </a:effectLst>
                <a:latin typeface="Cambria" pitchFamily="18" charset="0"/>
              </a:rPr>
              <a:t>brother</a:t>
            </a:r>
            <a:r>
              <a:rPr lang="en-US" sz="2400" b="1" dirty="0" smtClean="0">
                <a:latin typeface="Cambria" pitchFamily="18" charset="0"/>
              </a:rPr>
              <a:t>” and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fellow worker.</a:t>
            </a:r>
            <a:r>
              <a:rPr lang="en-US" sz="2400" b="1" i="1" dirty="0" smtClean="0">
                <a:latin typeface="Cambria" pitchFamily="18" charset="0"/>
              </a:rPr>
              <a:t>”</a:t>
            </a:r>
            <a:r>
              <a:rPr lang="en-US" sz="2400" b="1" dirty="0" smtClean="0">
                <a:latin typeface="Cambria" pitchFamily="18" charset="0"/>
              </a:rPr>
              <a:t> </a:t>
            </a:r>
            <a:r>
              <a:rPr lang="en-US" sz="2400" b="1" dirty="0" smtClean="0">
                <a:latin typeface="Cambria" pitchFamily="18" charset="0"/>
              </a:rPr>
              <a:t> Suggesting </a:t>
            </a:r>
            <a:r>
              <a:rPr lang="en-US" sz="2400" b="1" dirty="0" smtClean="0">
                <a:latin typeface="Cambria" pitchFamily="18" charset="0"/>
              </a:rPr>
              <a:t>that he holds an official leadership role in the church at Colossae.  He also refers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church in your [his] house</a:t>
            </a:r>
            <a:r>
              <a:rPr lang="en-US" sz="2400" b="1" i="1" dirty="0" smtClean="0">
                <a:latin typeface="Cambria" pitchFamily="18" charset="0"/>
              </a:rPr>
              <a:t>”</a:t>
            </a:r>
            <a:r>
              <a:rPr lang="en-US" sz="2400" b="1" dirty="0" smtClean="0">
                <a:latin typeface="Cambria" pitchFamily="18" charset="0"/>
              </a:rPr>
              <a:t> (1:2-3).</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Paul’s words suggest he had a prior personal relationship with Philemon and his family.  He calls him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beloved</a:t>
            </a:r>
            <a:r>
              <a:rPr lang="en-US" sz="2400" b="1" i="1" dirty="0" smtClean="0">
                <a:latin typeface="Cambria" pitchFamily="18" charset="0"/>
              </a:rPr>
              <a:t>”</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brother and he greets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Apphia our sister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Archippus our fellow soldier,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likely Philemon’s wife and his son.   Paul’s tone here implies that he knew Philemon well.</a:t>
            </a:r>
            <a:endParaRPr lang="en-US" sz="24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1" y="1193053"/>
            <a:ext cx="8588189" cy="446276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Third </a:t>
            </a:r>
            <a:r>
              <a:rPr lang="en-US" sz="2400" b="1" dirty="0" smtClean="0">
                <a:latin typeface="Cambria" pitchFamily="18" charset="0"/>
              </a:rPr>
              <a:t>– While this letter is addressed specifically to Philemon, Paul also extends greetings </a:t>
            </a:r>
            <a:r>
              <a:rPr lang="en-US" sz="2400" b="1" dirty="0">
                <a:latin typeface="Cambria" pitchFamily="18" charset="0"/>
              </a:rPr>
              <a:t>and (the </a:t>
            </a:r>
            <a:r>
              <a:rPr lang="en-US" sz="2400" b="1" dirty="0" smtClean="0">
                <a:latin typeface="Cambria" pitchFamily="18" charset="0"/>
              </a:rPr>
              <a:t>letter)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his family</a:t>
            </a:r>
            <a:r>
              <a:rPr lang="en-US" sz="2400" b="1" i="1" dirty="0" smtClean="0">
                <a:latin typeface="Cambria" pitchFamily="18" charset="0"/>
              </a:rPr>
              <a:t>” </a:t>
            </a:r>
            <a:r>
              <a:rPr lang="en-US" sz="2400" b="1" dirty="0">
                <a:latin typeface="Cambria" pitchFamily="18" charset="0"/>
              </a:rPr>
              <a:t>and</a:t>
            </a:r>
            <a:r>
              <a:rPr lang="en-US" sz="2400" b="1" i="1" dirty="0">
                <a:latin typeface="Cambria" pitchFamily="18" charset="0"/>
              </a:rPr>
              <a:t> “</a:t>
            </a:r>
            <a:r>
              <a:rPr lang="en-US" sz="2400" b="1" i="1" dirty="0">
                <a:effectLst>
                  <a:outerShdw blurRad="38100" dist="38100" dir="2700000" algn="tl">
                    <a:srgbClr val="000000">
                      <a:alpha val="43137"/>
                    </a:srgbClr>
                  </a:outerShdw>
                </a:effectLst>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church</a:t>
            </a:r>
            <a:r>
              <a:rPr lang="en-US" sz="2400" b="1" i="1" dirty="0" smtClean="0">
                <a:latin typeface="Cambria" pitchFamily="18" charset="0"/>
              </a:rPr>
              <a:t>”</a:t>
            </a:r>
            <a:r>
              <a:rPr lang="en-US" sz="2400" b="1" dirty="0" smtClean="0">
                <a:latin typeface="Cambria" pitchFamily="18" charset="0"/>
              </a:rPr>
              <a:t> (1:2).  </a:t>
            </a:r>
          </a:p>
          <a:p>
            <a:pPr indent="457200">
              <a:spcAft>
                <a:spcPts val="1200"/>
              </a:spcAft>
            </a:pPr>
            <a:r>
              <a:rPr lang="en-US" sz="2400" b="1" dirty="0" smtClean="0">
                <a:latin typeface="Cambria" pitchFamily="18" charset="0"/>
              </a:rPr>
              <a:t>By broadening his audience to all the believers in Colossae, Paul subtly communicates that even though the matter of Onesimus</a:t>
            </a:r>
            <a:r>
              <a:rPr lang="en-US" sz="2400" b="1" dirty="0" smtClean="0">
                <a:latin typeface="Cambria" pitchFamily="18" charset="0"/>
              </a:rPr>
              <a:t>’ </a:t>
            </a:r>
            <a:r>
              <a:rPr lang="en-US" sz="2400" b="1" dirty="0" smtClean="0">
                <a:latin typeface="Cambria" pitchFamily="18" charset="0"/>
              </a:rPr>
              <a:t>fate is a personal matter to be handled by Philemon. </a:t>
            </a:r>
          </a:p>
          <a:p>
            <a:pPr indent="457200">
              <a:spcAft>
                <a:spcPts val="1200"/>
              </a:spcAft>
            </a:pPr>
            <a:r>
              <a:rPr lang="en-US" sz="2400" b="1" dirty="0" smtClean="0">
                <a:latin typeface="Cambria" pitchFamily="18" charset="0"/>
              </a:rPr>
              <a:t>He is implying that the final decision cannot be separated from the accountability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family”</a:t>
            </a:r>
            <a:r>
              <a:rPr lang="en-US" sz="2400" b="1" i="1" dirty="0" smtClean="0">
                <a:latin typeface="Cambria" pitchFamily="18" charset="0"/>
              </a:rPr>
              <a:t> </a:t>
            </a:r>
            <a:r>
              <a:rPr lang="en-US" sz="2400" b="1" dirty="0" smtClean="0">
                <a:latin typeface="Cambria" pitchFamily="18" charset="0"/>
              </a:rPr>
              <a:t>and</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the</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church</a:t>
            </a:r>
            <a:r>
              <a:rPr lang="en-US" sz="2400" b="1" i="1" dirty="0" smtClean="0">
                <a:latin typeface="Cambria" pitchFamily="18" charset="0"/>
              </a:rPr>
              <a:t>,”</a:t>
            </a:r>
            <a:r>
              <a:rPr lang="en-US" sz="2400" b="1" dirty="0" smtClean="0">
                <a:latin typeface="Cambria" pitchFamily="18" charset="0"/>
              </a:rPr>
              <a:t> both of which would be impacted by whatever decision Philemon makes.  </a:t>
            </a:r>
          </a:p>
        </p:txBody>
      </p:sp>
    </p:spTree>
    <p:extLst>
      <p:ext uri="{BB962C8B-B14F-4D97-AF65-F5344CB8AC3E}">
        <p14:creationId xmlns:p14="http://schemas.microsoft.com/office/powerpoint/2010/main" xmlns="" val="1647156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4" y="1295400"/>
            <a:ext cx="8601635" cy="4154984"/>
          </a:xfrm>
          <a:prstGeom prst="rect">
            <a:avLst/>
          </a:prstGeom>
          <a:solidFill>
            <a:srgbClr val="5BD4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4</a:t>
            </a:r>
            <a:r>
              <a:rPr lang="en-US" sz="2800" i="1" dirty="0" smtClean="0">
                <a:latin typeface="Georgia" panose="02040502050405020303" pitchFamily="18" charset="0"/>
              </a:rPr>
              <a:t>I </a:t>
            </a:r>
            <a:r>
              <a:rPr lang="en-US" sz="2800" i="1" dirty="0">
                <a:latin typeface="Georgia" panose="02040502050405020303" pitchFamily="18" charset="0"/>
              </a:rPr>
              <a:t>thank my God, making mention of you always in my prayers, </a:t>
            </a:r>
            <a:r>
              <a:rPr lang="en-US" sz="2800" b="1" i="1" baseline="30000" dirty="0" smtClean="0">
                <a:latin typeface="Georgia" panose="02040502050405020303" pitchFamily="18" charset="0"/>
              </a:rPr>
              <a:t>5</a:t>
            </a:r>
            <a:r>
              <a:rPr lang="en-US" sz="2800" i="1" dirty="0" smtClean="0">
                <a:latin typeface="Georgia" panose="02040502050405020303" pitchFamily="18" charset="0"/>
              </a:rPr>
              <a:t>hearing </a:t>
            </a:r>
            <a:r>
              <a:rPr lang="en-US" sz="2800" i="1" dirty="0">
                <a:latin typeface="Georgia" panose="02040502050405020303" pitchFamily="18" charset="0"/>
              </a:rPr>
              <a:t>of your love and faith which you have toward the Lord Jesus and toward all the saints, </a:t>
            </a:r>
            <a:r>
              <a:rPr lang="en-US" sz="2800" b="1" i="1" baseline="30000" dirty="0" smtClean="0">
                <a:latin typeface="Georgia" panose="02040502050405020303" pitchFamily="18" charset="0"/>
              </a:rPr>
              <a:t>6</a:t>
            </a:r>
            <a:r>
              <a:rPr lang="en-US" sz="2800" i="1" dirty="0" smtClean="0">
                <a:latin typeface="Georgia" panose="02040502050405020303" pitchFamily="18" charset="0"/>
              </a:rPr>
              <a:t>that </a:t>
            </a:r>
            <a:r>
              <a:rPr lang="en-US" sz="2800" i="1" dirty="0">
                <a:latin typeface="Georgia" panose="02040502050405020303" pitchFamily="18" charset="0"/>
              </a:rPr>
              <a:t>the sharing of your faith may become effective by the acknowledgment of every good thing which is in you in Christ Jesus</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latin typeface="Georgia" panose="02040502050405020303" pitchFamily="18" charset="0"/>
              </a:rPr>
              <a:t>7</a:t>
            </a:r>
            <a:r>
              <a:rPr lang="en-US" sz="2800" i="1" dirty="0" smtClean="0">
                <a:latin typeface="Georgia" panose="02040502050405020303" pitchFamily="18" charset="0"/>
              </a:rPr>
              <a:t>For </a:t>
            </a:r>
            <a:r>
              <a:rPr lang="en-US" sz="2800" i="1" dirty="0">
                <a:latin typeface="Georgia" panose="02040502050405020303" pitchFamily="18" charset="0"/>
              </a:rPr>
              <a:t>we have great joy and consolation in your love, because the hearts of the saints have been refreshed by you, brother</a:t>
            </a:r>
            <a:r>
              <a:rPr lang="en-US" sz="2800" i="1" dirty="0" smtClean="0">
                <a:latin typeface="Georgia" panose="02040502050405020303" pitchFamily="18" charset="0"/>
              </a:rPr>
              <a:t>.</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1:4-7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1:4-7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3" y="1219200"/>
            <a:ext cx="8588188" cy="4924425"/>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Preparation of the Appeal!</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Before getting into the delicate matter of what to do about Onesimus, Paul commends Philemon. </a:t>
            </a:r>
          </a:p>
          <a:p>
            <a:pPr marL="457200" indent="457200">
              <a:spcAft>
                <a:spcPts val="1200"/>
              </a:spcAft>
              <a:buFont typeface="Wingdings" panose="05000000000000000000" pitchFamily="2" charset="2"/>
              <a:buChar char="Ø"/>
            </a:pPr>
            <a:r>
              <a:rPr lang="en-US" sz="2400" b="1" dirty="0" smtClean="0">
                <a:latin typeface="Cambria" pitchFamily="18" charset="0"/>
              </a:rPr>
              <a:t>He tells him he regularly thanks God for him in prayer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a:t>
            </a:r>
          </a:p>
          <a:p>
            <a:pPr marL="457200" indent="457200">
              <a:spcAft>
                <a:spcPts val="1200"/>
              </a:spcAft>
              <a:buFont typeface="Wingdings" panose="05000000000000000000" pitchFamily="2" charset="2"/>
              <a:buChar char="Ø"/>
            </a:pPr>
            <a:r>
              <a:rPr lang="en-US" sz="2400" b="1" dirty="0" smtClean="0">
                <a:latin typeface="Cambria" pitchFamily="18" charset="0"/>
              </a:rPr>
              <a:t>He commends him for his faith in Christ and love for the saints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a:t>
            </a:r>
          </a:p>
          <a:p>
            <a:pPr marL="457200" indent="457200">
              <a:spcAft>
                <a:spcPts val="1200"/>
              </a:spcAft>
              <a:buFont typeface="Wingdings" panose="05000000000000000000" pitchFamily="2" charset="2"/>
              <a:buChar char="Ø"/>
            </a:pPr>
            <a:r>
              <a:rPr lang="en-US" sz="2400" b="1" dirty="0" smtClean="0">
                <a:latin typeface="Cambria" pitchFamily="18" charset="0"/>
              </a:rPr>
              <a:t>He prays that his faith would grow in its effectiveness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a:t>
            </a:r>
          </a:p>
          <a:p>
            <a:pPr marL="457200" indent="457200">
              <a:spcAft>
                <a:spcPts val="1200"/>
              </a:spcAft>
              <a:buFont typeface="Wingdings" panose="05000000000000000000" pitchFamily="2" charset="2"/>
              <a:buChar char="Ø"/>
            </a:pPr>
            <a:r>
              <a:rPr lang="en-US" sz="2400" b="1" dirty="0" smtClean="0">
                <a:latin typeface="Cambria" pitchFamily="18" charset="0"/>
              </a:rPr>
              <a:t>He rejoices in the encouragement that has come from his fruitful ministry among the saint at Colossae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a:t>
            </a:r>
            <a:endParaRPr lang="en-US" sz="2400" b="1" dirty="0" smtClean="0">
              <a:latin typeface="Cambria" pitchFamily="18" charset="0"/>
            </a:endParaRPr>
          </a:p>
        </p:txBody>
      </p:sp>
    </p:spTree>
    <p:extLst>
      <p:ext uri="{BB962C8B-B14F-4D97-AF65-F5344CB8AC3E}">
        <p14:creationId xmlns:p14="http://schemas.microsoft.com/office/powerpoint/2010/main" xmlns="" val="39547107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1:4-7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3" y="1219199"/>
            <a:ext cx="8511988"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isn’t flattering Philemon to soften him up for his appeal on behave of Onesimus. </a:t>
            </a:r>
            <a:r>
              <a:rPr lang="en-US" sz="2400" b="1" dirty="0" smtClean="0">
                <a:latin typeface="Cambria" pitchFamily="18" charset="0"/>
              </a:rPr>
              <a:t> Paul </a:t>
            </a:r>
            <a:r>
              <a:rPr lang="en-US" sz="2400" b="1" dirty="0" smtClean="0">
                <a:latin typeface="Cambria" pitchFamily="18" charset="0"/>
              </a:rPr>
              <a:t>is serious about his high regard for his friend.  </a:t>
            </a:r>
          </a:p>
          <a:p>
            <a:pPr indent="457200">
              <a:spcAft>
                <a:spcPts val="1200"/>
              </a:spcAft>
            </a:pPr>
            <a:r>
              <a:rPr lang="en-US" sz="2400" b="1" dirty="0" smtClean="0">
                <a:latin typeface="Cambria" pitchFamily="18" charset="0"/>
              </a:rPr>
              <a:t>Paul knows Philemon and </a:t>
            </a:r>
            <a:r>
              <a:rPr lang="en-US" sz="2400" b="1" dirty="0" smtClean="0">
                <a:latin typeface="Cambria" pitchFamily="18" charset="0"/>
              </a:rPr>
              <a:t>Paul </a:t>
            </a:r>
            <a:r>
              <a:rPr lang="en-US" sz="2400" b="1" dirty="0" smtClean="0">
                <a:latin typeface="Cambria" pitchFamily="18" charset="0"/>
              </a:rPr>
              <a:t>considers his reputation praiseworthy.  Being well acquainted with </a:t>
            </a:r>
            <a:r>
              <a:rPr lang="en-US" sz="2400" b="1" dirty="0" smtClean="0">
                <a:latin typeface="Cambria" pitchFamily="18" charset="0"/>
              </a:rPr>
              <a:t>Philemon’s </a:t>
            </a:r>
            <a:r>
              <a:rPr lang="en-US" sz="2400" b="1" dirty="0" smtClean="0">
                <a:latin typeface="Cambria" pitchFamily="18" charset="0"/>
              </a:rPr>
              <a:t>ministry of love, faith, fellowship, knowledge, goodness, joy, comfort, and refreshment. </a:t>
            </a:r>
          </a:p>
          <a:p>
            <a:pPr indent="457200">
              <a:spcAft>
                <a:spcPts val="1200"/>
              </a:spcAft>
            </a:pPr>
            <a:r>
              <a:rPr lang="en-US" sz="2400" b="1" dirty="0" smtClean="0">
                <a:latin typeface="Cambria" pitchFamily="18" charset="0"/>
              </a:rPr>
              <a:t>Whatever hard feelings Philemon may understandably have toward </a:t>
            </a:r>
            <a:r>
              <a:rPr lang="en-US" sz="2400" b="1" dirty="0" smtClean="0">
                <a:latin typeface="Cambria" pitchFamily="18" charset="0"/>
              </a:rPr>
              <a:t>Onesimus—and whatever </a:t>
            </a:r>
            <a:r>
              <a:rPr lang="en-US" sz="2400" b="1" dirty="0" smtClean="0">
                <a:latin typeface="Cambria" pitchFamily="18" charset="0"/>
              </a:rPr>
              <a:t>legal right he might have to condemn </a:t>
            </a:r>
            <a:r>
              <a:rPr lang="en-US" sz="2400" b="1" dirty="0" smtClean="0">
                <a:latin typeface="Cambria" pitchFamily="18" charset="0"/>
              </a:rPr>
              <a:t>him—Paul’s words </a:t>
            </a:r>
            <a:r>
              <a:rPr lang="en-US" sz="2400" b="1" dirty="0" smtClean="0">
                <a:latin typeface="Cambria" pitchFamily="18" charset="0"/>
              </a:rPr>
              <a:t>of commendation reminded Philemon of his true Christian character </a:t>
            </a:r>
            <a:r>
              <a:rPr lang="en-US" sz="2400" b="1" dirty="0" smtClean="0">
                <a:latin typeface="Cambria" pitchFamily="18" charset="0"/>
              </a:rPr>
              <a:t>of        </a:t>
            </a:r>
            <a:r>
              <a:rPr lang="en-US" sz="2400" b="1" i="1" u="sng" dirty="0" smtClean="0">
                <a:latin typeface="Cambria" pitchFamily="18" charset="0"/>
              </a:rPr>
              <a:t>grace</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mercy</a:t>
            </a:r>
            <a:r>
              <a:rPr lang="en-US" sz="2400" b="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James 2:13</a:t>
            </a:r>
            <a:r>
              <a:rPr lang="en-US" sz="2400" b="1" dirty="0" smtClean="0">
                <a:latin typeface="Cambria" pitchFamily="18" charset="0"/>
              </a:rPr>
              <a:t>). </a:t>
            </a:r>
          </a:p>
        </p:txBody>
      </p:sp>
    </p:spTree>
    <p:extLst>
      <p:ext uri="{BB962C8B-B14F-4D97-AF65-F5344CB8AC3E}">
        <p14:creationId xmlns:p14="http://schemas.microsoft.com/office/powerpoint/2010/main" xmlns="" val="5452336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1353" y="1219200"/>
            <a:ext cx="8601635" cy="5169158"/>
          </a:xfrm>
          <a:prstGeom prst="rect">
            <a:avLst/>
          </a:prstGeom>
          <a:solidFill>
            <a:srgbClr val="5BD4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8</a:t>
            </a:r>
            <a:r>
              <a:rPr lang="en-US" sz="2800" i="1" dirty="0" smtClean="0">
                <a:latin typeface="Georgia" panose="02040502050405020303" pitchFamily="18" charset="0"/>
              </a:rPr>
              <a:t>Therefore</a:t>
            </a:r>
            <a:r>
              <a:rPr lang="en-US" sz="2800" i="1" dirty="0">
                <a:latin typeface="Georgia" panose="02040502050405020303" pitchFamily="18" charset="0"/>
              </a:rPr>
              <a:t>, though I might be very bold in Christ to command you what is fitting, </a:t>
            </a:r>
            <a:r>
              <a:rPr lang="en-US" sz="2800" b="1" i="1" baseline="30000" dirty="0" smtClean="0">
                <a:latin typeface="Georgia" panose="02040502050405020303" pitchFamily="18" charset="0"/>
              </a:rPr>
              <a:t>9</a:t>
            </a:r>
            <a:r>
              <a:rPr lang="en-US" sz="2800" i="1" dirty="0" smtClean="0">
                <a:latin typeface="Georgia" panose="02040502050405020303" pitchFamily="18" charset="0"/>
              </a:rPr>
              <a:t>yet</a:t>
            </a:r>
            <a:r>
              <a:rPr lang="en-US" sz="2800" i="1" dirty="0">
                <a:latin typeface="Georgia" panose="02040502050405020303" pitchFamily="18" charset="0"/>
              </a:rPr>
              <a:t> for love’s sake I rather appeal to you — being such a one as Paul, the aged, and now also a prisoner of Jesus Christ — </a:t>
            </a:r>
            <a:r>
              <a:rPr lang="en-US" sz="2800" b="1" i="1" baseline="30000" dirty="0" smtClean="0">
                <a:latin typeface="Georgia" panose="02040502050405020303" pitchFamily="18" charset="0"/>
              </a:rPr>
              <a:t>10</a:t>
            </a:r>
            <a:r>
              <a:rPr lang="en-US" sz="2800" i="1" dirty="0" smtClean="0">
                <a:latin typeface="Georgia" panose="02040502050405020303" pitchFamily="18" charset="0"/>
              </a:rPr>
              <a:t>I </a:t>
            </a:r>
            <a:r>
              <a:rPr lang="en-US" sz="2800" i="1" dirty="0">
                <a:latin typeface="Georgia" panose="02040502050405020303" pitchFamily="18" charset="0"/>
              </a:rPr>
              <a:t>appeal to you for my son Onesimus, whom I have begotten while in my chains, </a:t>
            </a:r>
            <a:r>
              <a:rPr lang="en-US" sz="2800" b="1" i="1" baseline="30000" dirty="0" smtClean="0">
                <a:latin typeface="Georgia" panose="02040502050405020303" pitchFamily="18" charset="0"/>
              </a:rPr>
              <a:t>11</a:t>
            </a:r>
            <a:r>
              <a:rPr lang="en-US" sz="2800" i="1" dirty="0" smtClean="0">
                <a:latin typeface="Georgia" panose="02040502050405020303" pitchFamily="18" charset="0"/>
              </a:rPr>
              <a:t>who </a:t>
            </a:r>
            <a:r>
              <a:rPr lang="en-US" sz="2800" i="1" dirty="0">
                <a:latin typeface="Georgia" panose="02040502050405020303" pitchFamily="18" charset="0"/>
              </a:rPr>
              <a:t>once was unprofitable to you, but now is profitable to you and to me</a:t>
            </a:r>
            <a:r>
              <a:rPr lang="en-US" sz="2800" i="1" dirty="0" smtClean="0">
                <a:latin typeface="Georgia" panose="02040502050405020303" pitchFamily="18" charset="0"/>
              </a:rPr>
              <a:t>.  </a:t>
            </a:r>
            <a:r>
              <a:rPr lang="en-US" sz="2800" b="1" i="1" baseline="30000" dirty="0" smtClean="0">
                <a:latin typeface="Georgia" panose="02040502050405020303" pitchFamily="18" charset="0"/>
              </a:rPr>
              <a:t>12</a:t>
            </a:r>
            <a:r>
              <a:rPr lang="en-US" sz="2800" i="1" dirty="0" smtClean="0">
                <a:latin typeface="Georgia" panose="02040502050405020303" pitchFamily="18" charset="0"/>
              </a:rPr>
              <a:t>I </a:t>
            </a:r>
            <a:r>
              <a:rPr lang="en-US" sz="2800" i="1" dirty="0">
                <a:latin typeface="Georgia" panose="02040502050405020303" pitchFamily="18" charset="0"/>
              </a:rPr>
              <a:t>am sending him back. You therefore receive him, that is, my own heart </a:t>
            </a:r>
            <a:r>
              <a:rPr lang="en-US" sz="2800" i="1" dirty="0" smtClean="0">
                <a:latin typeface="Georgia" panose="02040502050405020303" pitchFamily="18" charset="0"/>
              </a:rPr>
              <a:t> </a:t>
            </a:r>
            <a:r>
              <a:rPr lang="en-US" sz="2800" b="1" i="1" baseline="30000" dirty="0" smtClean="0">
                <a:latin typeface="Georgia" panose="02040502050405020303" pitchFamily="18" charset="0"/>
              </a:rPr>
              <a:t>13</a:t>
            </a:r>
            <a:r>
              <a:rPr lang="en-US" sz="2800" i="1" dirty="0" smtClean="0">
                <a:latin typeface="Georgia" panose="02040502050405020303" pitchFamily="18" charset="0"/>
              </a:rPr>
              <a:t>whom </a:t>
            </a:r>
            <a:r>
              <a:rPr lang="en-US" sz="2800" i="1" dirty="0">
                <a:latin typeface="Georgia" panose="02040502050405020303" pitchFamily="18" charset="0"/>
              </a:rPr>
              <a:t>I wished to keep with me, that on your behalf he might minister to me in my chains for the gospel.</a:t>
            </a:r>
            <a:r>
              <a:rPr lang="en-US" sz="2800" dirty="0">
                <a:latin typeface="Georgia" panose="02040502050405020303" pitchFamily="18" charset="0"/>
              </a:rPr>
              <a:t> </a:t>
            </a:r>
          </a:p>
        </p:txBody>
      </p:sp>
      <p:sp>
        <p:nvSpPr>
          <p:cNvPr id="6" name="Title 1"/>
          <p:cNvSpPr>
            <a:spLocks noGrp="1"/>
          </p:cNvSpPr>
          <p:nvPr>
            <p:ph type="title"/>
          </p:nvPr>
        </p:nvSpPr>
        <p:spPr>
          <a:xfrm>
            <a:off x="313765" y="116541"/>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5305865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1:8-13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219199"/>
            <a:ext cx="8673353" cy="5315715"/>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Appeal!</a:t>
            </a:r>
          </a:p>
          <a:p>
            <a:pPr indent="457200">
              <a:spcAft>
                <a:spcPts val="600"/>
              </a:spcAft>
            </a:pPr>
            <a:r>
              <a:rPr lang="en-US" sz="2400" b="1" dirty="0" smtClean="0">
                <a:latin typeface="Cambria" pitchFamily="18" charset="0"/>
              </a:rPr>
              <a:t>Now, in 1:8, Paul pivots to his main purpose with the use of the word </a:t>
            </a:r>
            <a:r>
              <a:rPr lang="en-US" sz="2400" b="1" i="1" dirty="0" smtClean="0">
                <a:latin typeface="Cambria" pitchFamily="18" charset="0"/>
              </a:rPr>
              <a:t>therefore</a:t>
            </a:r>
            <a:r>
              <a:rPr lang="en-US" sz="2400" b="1" dirty="0" smtClean="0">
                <a:latin typeface="Cambria" pitchFamily="18" charset="0"/>
              </a:rPr>
              <a:t>,  meant to connect what he previously said with what his is about to say.  Look at what he says…</a:t>
            </a:r>
          </a:p>
          <a:p>
            <a:pPr indent="457200">
              <a:spcAft>
                <a:spcPts val="600"/>
              </a:spcAft>
            </a:pPr>
            <a:r>
              <a:rPr lang="en-US" sz="2400" b="1" dirty="0" smtClean="0">
                <a:latin typeface="Cambria" pitchFamily="18" charset="0"/>
              </a:rPr>
              <a:t>“</a:t>
            </a:r>
            <a:r>
              <a:rPr lang="en-US" sz="2400" b="1" i="1" dirty="0" smtClean="0">
                <a:latin typeface="Cambria" pitchFamily="18" charset="0"/>
              </a:rPr>
              <a:t>In light of your Christlike character, Philemon, I want to ask something of you.”</a:t>
            </a:r>
          </a:p>
          <a:p>
            <a:pPr indent="457200">
              <a:spcAft>
                <a:spcPts val="600"/>
              </a:spcAft>
            </a:pPr>
            <a:r>
              <a:rPr lang="en-US" sz="2400" b="1" dirty="0" smtClean="0">
                <a:latin typeface="Cambria" pitchFamily="18" charset="0"/>
              </a:rPr>
              <a:t>Though as an apostle, Paul could pull rank on Philemon, he instead appeals to him from a position of humility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1:8-9</a:t>
            </a:r>
            <a:r>
              <a:rPr lang="en-US" sz="2400" b="1" dirty="0" smtClean="0">
                <a:latin typeface="Cambria" pitchFamily="18" charset="0"/>
              </a:rPr>
              <a:t>).</a:t>
            </a:r>
          </a:p>
          <a:p>
            <a:pPr indent="457200">
              <a:spcAft>
                <a:spcPts val="600"/>
              </a:spcAft>
            </a:pPr>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says … He doesn’t come with “</a:t>
            </a:r>
            <a:r>
              <a:rPr lang="en-US" sz="2400" b="1" i="1" dirty="0" smtClean="0">
                <a:latin typeface="Cambria" pitchFamily="18" charset="0"/>
              </a:rPr>
              <a:t>Thus saith St. Paul the Apostle, handpicked by the Lord Jesus Christ, recipient of visions, author of inspired Scripture!</a:t>
            </a:r>
            <a:r>
              <a:rPr lang="en-US" sz="2400" b="1" dirty="0" smtClean="0">
                <a:latin typeface="Cambria" pitchFamily="18" charset="0"/>
              </a:rPr>
              <a:t>”</a:t>
            </a:r>
          </a:p>
          <a:p>
            <a:pPr indent="457200">
              <a:spcAft>
                <a:spcPts val="600"/>
              </a:spcAft>
            </a:pPr>
            <a:r>
              <a:rPr lang="en-US" sz="2400" b="1" dirty="0" smtClean="0">
                <a:latin typeface="Cambria" pitchFamily="18" charset="0"/>
              </a:rPr>
              <a:t>Rather he refers to himself as “Paul, the aged, and now also a prisoner of Jesus </a:t>
            </a:r>
            <a:r>
              <a:rPr lang="en-US" sz="2400" b="1" dirty="0" smtClean="0">
                <a:latin typeface="Cambria" pitchFamily="18" charset="0"/>
              </a:rPr>
              <a:t>Christ”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1:9</a:t>
            </a:r>
            <a:r>
              <a:rPr lang="en-US" sz="2400" b="1" dirty="0" smtClean="0">
                <a:latin typeface="Cambria" pitchFamily="18" charset="0"/>
              </a:rPr>
              <a:t>). </a:t>
            </a:r>
          </a:p>
        </p:txBody>
      </p:sp>
    </p:spTree>
    <p:extLst>
      <p:ext uri="{BB962C8B-B14F-4D97-AF65-F5344CB8AC3E}">
        <p14:creationId xmlns:p14="http://schemas.microsoft.com/office/powerpoint/2010/main" xmlns="" val="42256805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1:8-13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233394"/>
            <a:ext cx="8673353" cy="4847481"/>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Paul doesn’t order Philemon to obey, but instead he “</a:t>
            </a:r>
            <a:r>
              <a:rPr lang="en-US" sz="2400" b="1" i="1" dirty="0" smtClean="0">
                <a:effectLst>
                  <a:outerShdw blurRad="38100" dist="38100" dir="2700000" algn="tl">
                    <a:srgbClr val="000000">
                      <a:alpha val="43137"/>
                    </a:srgbClr>
                  </a:outerShdw>
                </a:effectLst>
                <a:latin typeface="Cambria" pitchFamily="18" charset="0"/>
              </a:rPr>
              <a:t>appeals”</a:t>
            </a:r>
            <a:r>
              <a:rPr lang="en-US" sz="2400" b="1" dirty="0" smtClean="0">
                <a:latin typeface="Cambria" pitchFamily="18" charset="0"/>
              </a:rPr>
              <a:t> to him twice using the Greek word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parakaléō</a:t>
            </a:r>
            <a:r>
              <a:rPr lang="en-US" sz="2400" b="1" dirty="0" smtClean="0">
                <a:latin typeface="Cambria" pitchFamily="18" charset="0"/>
                <a:ea typeface="Cambria" panose="02040503050406030204" pitchFamily="18" charset="0"/>
              </a:rPr>
              <a:t>, a word of gentle encouragement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1:9-10</a:t>
            </a:r>
            <a:r>
              <a:rPr lang="en-US" sz="2400" b="1" dirty="0" smtClean="0">
                <a:latin typeface="Cambria" pitchFamily="18" charset="0"/>
                <a:ea typeface="Cambria" panose="02040503050406030204" pitchFamily="18" charset="0"/>
              </a:rPr>
              <a:t>). </a:t>
            </a:r>
          </a:p>
          <a:p>
            <a:pPr indent="457200"/>
            <a:endParaRPr lang="en-US" sz="1000" b="1" dirty="0" smtClean="0">
              <a:latin typeface="Cambria" pitchFamily="18" charset="0"/>
              <a:ea typeface="Cambria" panose="02040503050406030204" pitchFamily="18" charset="0"/>
            </a:endParaRPr>
          </a:p>
          <a:p>
            <a:pPr indent="457200">
              <a:spcAft>
                <a:spcPts val="600"/>
              </a:spcAft>
            </a:pPr>
            <a:r>
              <a:rPr lang="en-US" sz="2400" b="1" dirty="0" smtClean="0">
                <a:latin typeface="Cambria" pitchFamily="18" charset="0"/>
                <a:ea typeface="Cambria" panose="02040503050406030204" pitchFamily="18" charset="0"/>
              </a:rPr>
              <a:t>It’s here in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1:10</a:t>
            </a:r>
            <a:r>
              <a:rPr lang="en-US" sz="2400" b="1" dirty="0" smtClean="0">
                <a:latin typeface="Cambria" pitchFamily="18" charset="0"/>
                <a:ea typeface="Cambria" panose="02040503050406030204" pitchFamily="18" charset="0"/>
              </a:rPr>
              <a:t>, that Paul first mentions the content of his </a:t>
            </a:r>
            <a:r>
              <a:rPr lang="en-US" sz="2400" b="1" dirty="0" smtClean="0">
                <a:latin typeface="Cambria" pitchFamily="18" charset="0"/>
                <a:ea typeface="Cambria" panose="02040503050406030204" pitchFamily="18" charset="0"/>
              </a:rPr>
              <a:t>request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 . .</a:t>
            </a:r>
            <a:r>
              <a:rPr lang="en-US" sz="2400" b="1" dirty="0" smtClean="0">
                <a:latin typeface="Cambria" pitchFamily="18" charset="0"/>
                <a:ea typeface="Cambria" panose="02040503050406030204" pitchFamily="18" charset="0"/>
              </a:rPr>
              <a:t>  </a:t>
            </a:r>
            <a:endParaRPr lang="en-US" sz="2400" b="1" dirty="0" smtClean="0">
              <a:latin typeface="Cambria" pitchFamily="18" charset="0"/>
              <a:ea typeface="Cambria" panose="02040503050406030204" pitchFamily="18" charset="0"/>
            </a:endParaRPr>
          </a:p>
          <a:p>
            <a:pPr indent="457200"/>
            <a:endParaRPr lang="en-US" sz="1000" b="1" dirty="0" smtClean="0">
              <a:latin typeface="Cambria" pitchFamily="18" charset="0"/>
              <a:ea typeface="Cambria" panose="02040503050406030204" pitchFamily="18" charset="0"/>
            </a:endParaRPr>
          </a:p>
          <a:p>
            <a:pPr indent="457200">
              <a:spcAft>
                <a:spcPts val="600"/>
              </a:spcAft>
            </a:pPr>
            <a:r>
              <a:rPr lang="en-US" sz="2400" b="1" dirty="0" smtClean="0">
                <a:latin typeface="Cambria" pitchFamily="18" charset="0"/>
                <a:ea typeface="Cambria" panose="02040503050406030204" pitchFamily="18" charset="0"/>
              </a:rPr>
              <a:t>In </a:t>
            </a:r>
            <a:r>
              <a:rPr lang="en-US" sz="2400" b="1" dirty="0">
                <a:latin typeface="Cambria" pitchFamily="18" charset="0"/>
                <a:ea typeface="Cambria" panose="02040503050406030204" pitchFamily="18" charset="0"/>
              </a:rPr>
              <a:t>the original </a:t>
            </a:r>
            <a:r>
              <a:rPr lang="en-US" sz="2400" b="1" dirty="0" smtClean="0">
                <a:latin typeface="Cambria" pitchFamily="18" charset="0"/>
                <a:ea typeface="Cambria" panose="02040503050406030204" pitchFamily="18" charset="0"/>
              </a:rPr>
              <a:t>text, the verse </a:t>
            </a:r>
            <a:r>
              <a:rPr lang="en-US" sz="2400" b="1" dirty="0" smtClean="0">
                <a:latin typeface="Cambria" pitchFamily="18" charset="0"/>
                <a:ea typeface="Cambria" panose="02040503050406030204" pitchFamily="18" charset="0"/>
              </a:rPr>
              <a:t>would </a:t>
            </a:r>
            <a:r>
              <a:rPr lang="en-US" sz="2400" b="1" dirty="0" smtClean="0">
                <a:latin typeface="Cambria" pitchFamily="18" charset="0"/>
                <a:ea typeface="Cambria" panose="02040503050406030204" pitchFamily="18" charset="0"/>
              </a:rPr>
              <a:t>have read … “</a:t>
            </a:r>
            <a:r>
              <a:rPr lang="en-US" sz="2400" b="1" i="1" dirty="0" smtClean="0">
                <a:latin typeface="Cambria" pitchFamily="18" charset="0"/>
                <a:ea typeface="Cambria" panose="02040503050406030204" pitchFamily="18" charset="0"/>
              </a:rPr>
              <a:t>I appeal to you on behalf of my child, whom I begat during my imprisonment </a:t>
            </a:r>
            <a:r>
              <a:rPr lang="en-US" sz="2400" b="1" i="1" dirty="0" smtClean="0">
                <a:latin typeface="Cambria" pitchFamily="18" charset="0"/>
                <a:ea typeface="Cambria" panose="02040503050406030204" pitchFamily="18" charset="0"/>
              </a:rPr>
              <a:t>– Onesimus</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p>
          <a:p>
            <a:pPr indent="457200"/>
            <a:endParaRPr lang="en-US" sz="1000" b="1" dirty="0" smtClean="0">
              <a:latin typeface="Cambria" pitchFamily="18" charset="0"/>
              <a:ea typeface="Cambria" panose="02040503050406030204" pitchFamily="18" charset="0"/>
            </a:endParaRPr>
          </a:p>
          <a:p>
            <a:pPr indent="457200">
              <a:spcAft>
                <a:spcPts val="600"/>
              </a:spcAft>
            </a:pPr>
            <a:r>
              <a:rPr lang="en-US" sz="2400" b="1" dirty="0" smtClean="0">
                <a:latin typeface="Cambria" panose="02040503050406030204" pitchFamily="18" charset="0"/>
                <a:ea typeface="Cambria" panose="02040503050406030204" pitchFamily="18" charset="0"/>
              </a:rPr>
              <a:t>Perhaps that name caused Philemon pause and make sure it read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Onesimus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Philemon </a:t>
            </a:r>
            <a:r>
              <a:rPr lang="en-US" sz="2400" b="1" dirty="0" smtClean="0">
                <a:latin typeface="Cambria" panose="02040503050406030204" pitchFamily="18" charset="0"/>
                <a:ea typeface="Cambria" panose="02040503050406030204" pitchFamily="18" charset="0"/>
              </a:rPr>
              <a:t>may have been rightfully perplexed by this sentence. </a:t>
            </a:r>
          </a:p>
        </p:txBody>
      </p:sp>
    </p:spTree>
    <p:extLst>
      <p:ext uri="{BB962C8B-B14F-4D97-AF65-F5344CB8AC3E}">
        <p14:creationId xmlns:p14="http://schemas.microsoft.com/office/powerpoint/2010/main" xmlns="" val="308067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147482"/>
            <a:ext cx="8543365" cy="5201424"/>
          </a:xfrm>
          <a:prstGeom prst="rect">
            <a:avLst/>
          </a:prstGeom>
          <a:noFill/>
          <a:effectLst/>
        </p:spPr>
        <p:txBody>
          <a:bodyPr wrap="square" rtlCol="0">
            <a:spAutoFit/>
          </a:bodyPr>
          <a:lstStyle/>
          <a:p>
            <a:pPr indent="457200">
              <a:spcAft>
                <a:spcPts val="1200"/>
              </a:spcAft>
            </a:pPr>
            <a:r>
              <a:rPr lang="en-US" sz="2400" b="1" dirty="0">
                <a:effectLst>
                  <a:outerShdw blurRad="38100" dist="38100" dir="2700000" algn="tl">
                    <a:srgbClr val="000000">
                      <a:alpha val="43137"/>
                    </a:srgbClr>
                  </a:outerShdw>
                </a:effectLst>
                <a:latin typeface="Cambria" pitchFamily="18" charset="0"/>
              </a:rPr>
              <a:t>AUTHOR:</a:t>
            </a:r>
            <a:r>
              <a:rPr lang="en-US" sz="2400" b="1" dirty="0">
                <a:latin typeface="Cambria" pitchFamily="18" charset="0"/>
              </a:rPr>
              <a:t>  The Epistle to </a:t>
            </a:r>
            <a:r>
              <a:rPr lang="en-US" sz="2400" b="1" dirty="0" smtClean="0">
                <a:latin typeface="Cambria" pitchFamily="18" charset="0"/>
              </a:rPr>
              <a:t>Philemon </a:t>
            </a:r>
            <a:r>
              <a:rPr lang="en-US" sz="2400" b="1" dirty="0">
                <a:latin typeface="Cambria" pitchFamily="18" charset="0"/>
              </a:rPr>
              <a:t>was written by the apostle Paul</a:t>
            </a:r>
            <a:r>
              <a:rPr lang="en-US" sz="2400" b="1" dirty="0">
                <a:solidFill>
                  <a:srgbClr val="FF0000"/>
                </a:solidFill>
                <a:latin typeface="Cambria" pitchFamily="18" charset="0"/>
              </a:rPr>
              <a:t> </a:t>
            </a:r>
            <a:r>
              <a:rPr lang="en-US" sz="2400" b="1" dirty="0">
                <a:latin typeface="Cambria" pitchFamily="18" charset="0"/>
              </a:rPr>
              <a:t>while he was under house arrest in Rome.  </a:t>
            </a:r>
          </a:p>
          <a:p>
            <a:pPr indent="457200">
              <a:spcAft>
                <a:spcPts val="1200"/>
              </a:spcAf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TIME AND PLACE 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itchFamily="18" charset="0"/>
                <a:ea typeface="Cambria" panose="02040503050406030204" pitchFamily="18" charset="0"/>
              </a:rPr>
              <a:t>Philemon </a:t>
            </a:r>
            <a:r>
              <a:rPr lang="en-US" sz="2400" b="1" dirty="0" smtClean="0">
                <a:latin typeface="Cambria" pitchFamily="18" charset="0"/>
                <a:ea typeface="Cambria" panose="02040503050406030204" pitchFamily="18" charset="0"/>
              </a:rPr>
              <a:t>is one </a:t>
            </a:r>
            <a:r>
              <a:rPr lang="en-US" sz="2400" b="1" dirty="0">
                <a:latin typeface="Cambria" pitchFamily="18" charset="0"/>
                <a:ea typeface="Cambria" panose="02040503050406030204" pitchFamily="18" charset="0"/>
              </a:rPr>
              <a:t>of </a:t>
            </a:r>
            <a:r>
              <a:rPr lang="en-US" sz="2400" b="1" dirty="0" smtClean="0">
                <a:latin typeface="Cambria" pitchFamily="18" charset="0"/>
                <a:ea typeface="Cambria" panose="02040503050406030204" pitchFamily="18" charset="0"/>
              </a:rPr>
              <a:t> the four “</a:t>
            </a:r>
            <a:r>
              <a:rPr lang="en-US" sz="2400" b="1" i="1" dirty="0" smtClean="0">
                <a:latin typeface="Cambria" pitchFamily="18" charset="0"/>
                <a:ea typeface="Cambria" panose="02040503050406030204" pitchFamily="18" charset="0"/>
              </a:rPr>
              <a:t>prison </a:t>
            </a:r>
            <a:r>
              <a:rPr lang="en-US" sz="2400" b="1" i="1" dirty="0">
                <a:latin typeface="Cambria" pitchFamily="18" charset="0"/>
                <a:ea typeface="Cambria" panose="02040503050406030204" pitchFamily="18" charset="0"/>
              </a:rPr>
              <a:t>epistles</a:t>
            </a:r>
            <a:r>
              <a:rPr lang="en-US" sz="2400" b="1" dirty="0" smtClean="0">
                <a:latin typeface="Cambria" pitchFamily="18" charset="0"/>
                <a:ea typeface="Cambria" panose="02040503050406030204" pitchFamily="18" charset="0"/>
              </a:rPr>
              <a:t>” </a:t>
            </a:r>
            <a:r>
              <a:rPr lang="en-US" sz="2400" b="1" dirty="0">
                <a:latin typeface="Cambria" pitchFamily="18" charset="0"/>
                <a:ea typeface="Cambria" panose="02040503050406030204" pitchFamily="18" charset="0"/>
              </a:rPr>
              <a:t>written </a:t>
            </a:r>
            <a:r>
              <a:rPr lang="en-US" sz="2400" b="1" dirty="0" smtClean="0">
                <a:latin typeface="Cambria" pitchFamily="18" charset="0"/>
                <a:ea typeface="Cambria" panose="02040503050406030204" pitchFamily="18" charset="0"/>
              </a:rPr>
              <a:t>between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60-62 AD</a:t>
            </a:r>
            <a:r>
              <a:rPr lang="en-US" sz="2400" b="1" dirty="0">
                <a:latin typeface="Cambria"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 is </a:t>
            </a:r>
            <a:r>
              <a:rPr lang="en-US" sz="2400" b="1" dirty="0">
                <a:latin typeface="Cambria" panose="02040503050406030204" pitchFamily="18" charset="0"/>
                <a:ea typeface="Cambria" panose="02040503050406030204" pitchFamily="18" charset="0"/>
              </a:rPr>
              <a:t>a personal letter from </a:t>
            </a:r>
            <a:r>
              <a:rPr lang="en-US" sz="2400" b="1" dirty="0" smtClean="0">
                <a:latin typeface="Cambria" panose="02040503050406030204" pitchFamily="18" charset="0"/>
                <a:ea typeface="Cambria" panose="02040503050406030204" pitchFamily="18" charset="0"/>
              </a:rPr>
              <a:t>Paul </a:t>
            </a:r>
            <a:r>
              <a:rPr lang="en-US" sz="2400" b="1" dirty="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Philemon </a:t>
            </a:r>
            <a:r>
              <a:rPr lang="en-US" sz="2400" b="1" dirty="0">
                <a:latin typeface="Cambria" panose="02040503050406030204" pitchFamily="18" charset="0"/>
                <a:ea typeface="Cambria" panose="02040503050406030204" pitchFamily="18" charset="0"/>
              </a:rPr>
              <a:t>a </a:t>
            </a:r>
            <a:r>
              <a:rPr lang="en-US" sz="2400" b="1" dirty="0" smtClean="0">
                <a:latin typeface="Cambria" panose="02040503050406030204" pitchFamily="18" charset="0"/>
                <a:ea typeface="Cambria" panose="02040503050406030204" pitchFamily="18" charset="0"/>
              </a:rPr>
              <a:t>member </a:t>
            </a:r>
            <a:r>
              <a:rPr lang="en-US" sz="2400" b="1" dirty="0">
                <a:latin typeface="Cambria" panose="02040503050406030204" pitchFamily="18" charset="0"/>
                <a:ea typeface="Cambria" panose="02040503050406030204" pitchFamily="18" charset="0"/>
              </a:rPr>
              <a:t>of the </a:t>
            </a:r>
            <a:r>
              <a:rPr lang="en-US" sz="2400" b="1" dirty="0" smtClean="0">
                <a:latin typeface="Cambria" panose="02040503050406030204" pitchFamily="18" charset="0"/>
                <a:ea typeface="Cambria" panose="02040503050406030204" pitchFamily="18" charset="0"/>
              </a:rPr>
              <a:t>church at Colossae which met </a:t>
            </a:r>
            <a:r>
              <a:rPr lang="en-US" sz="2400" b="1" dirty="0">
                <a:latin typeface="Cambria" panose="02040503050406030204" pitchFamily="18" charset="0"/>
                <a:ea typeface="Cambria" panose="02040503050406030204" pitchFamily="18" charset="0"/>
              </a:rPr>
              <a:t>in his </a:t>
            </a:r>
            <a:r>
              <a:rPr lang="en-US" sz="2400" b="1" dirty="0" smtClean="0">
                <a:latin typeface="Cambria" panose="02040503050406030204" pitchFamily="18" charset="0"/>
                <a:ea typeface="Cambria" panose="02040503050406030204" pitchFamily="18" charset="0"/>
              </a:rPr>
              <a:t>house, it is </a:t>
            </a:r>
            <a:r>
              <a:rPr lang="en-US" sz="2400" b="1" dirty="0">
                <a:latin typeface="Cambria" panose="02040503050406030204" pitchFamily="18" charset="0"/>
                <a:ea typeface="Cambria" panose="02040503050406030204" pitchFamily="18" charset="0"/>
              </a:rPr>
              <a:t>also addressed to </a:t>
            </a:r>
            <a:r>
              <a:rPr lang="en-US" sz="2400" b="1" dirty="0" smtClean="0">
                <a:latin typeface="Cambria" panose="02040503050406030204" pitchFamily="18" charset="0"/>
                <a:ea typeface="Cambria" panose="02040503050406030204" pitchFamily="18" charset="0"/>
              </a:rPr>
              <a:t>Apphia, Philemon’s </a:t>
            </a:r>
            <a:r>
              <a:rPr lang="en-US" sz="2400" b="1" dirty="0">
                <a:latin typeface="Cambria" panose="02040503050406030204" pitchFamily="18" charset="0"/>
                <a:ea typeface="Cambria" panose="02040503050406030204" pitchFamily="18" charset="0"/>
              </a:rPr>
              <a:t>wife, and Archippus, his </a:t>
            </a:r>
            <a:r>
              <a:rPr lang="en-US" sz="2400" b="1" dirty="0" smtClean="0">
                <a:latin typeface="Cambria" panose="02040503050406030204" pitchFamily="18" charset="0"/>
                <a:ea typeface="Cambria" panose="02040503050406030204" pitchFamily="18" charset="0"/>
              </a:rPr>
              <a:t>son (</a:t>
            </a:r>
            <a:r>
              <a:rPr lang="en-US" sz="2400" b="1" dirty="0">
                <a:latin typeface="Cambria" panose="02040503050406030204" pitchFamily="18" charset="0"/>
                <a:ea typeface="Cambria" panose="02040503050406030204" pitchFamily="18" charset="0"/>
              </a:rPr>
              <a:t>v2).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a:effectLst>
                  <a:outerShdw blurRad="38100" dist="38100" dir="2700000" algn="tl">
                    <a:srgbClr val="000000">
                      <a:alpha val="43137"/>
                    </a:srgbClr>
                  </a:outerShdw>
                </a:effectLst>
                <a:latin typeface="Cambria" pitchFamily="18" charset="0"/>
              </a:rPr>
              <a:t>KEY </a:t>
            </a:r>
            <a:r>
              <a:rPr lang="en-US" sz="2400" b="1" dirty="0" smtClean="0">
                <a:effectLst>
                  <a:outerShdw blurRad="38100" dist="38100" dir="2700000" algn="tl">
                    <a:srgbClr val="000000">
                      <a:alpha val="43137"/>
                    </a:srgbClr>
                  </a:outerShdw>
                </a:effectLst>
                <a:latin typeface="Cambria" pitchFamily="18" charset="0"/>
              </a:rPr>
              <a:t>VERSES</a:t>
            </a:r>
            <a:r>
              <a:rPr lang="en-US" sz="20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dirty="0">
                <a:effectLst>
                  <a:outerShdw blurRad="38100" dist="38100" dir="2700000" algn="tl">
                    <a:srgbClr val="000000">
                      <a:alpha val="43137"/>
                    </a:srgbClr>
                  </a:outerShdw>
                </a:effectLst>
                <a:latin typeface="Cambria" pitchFamily="18" charset="0"/>
              </a:rPr>
              <a:t>Philemon 1:16-17</a:t>
            </a:r>
            <a:r>
              <a:rPr lang="en-US" sz="2400" b="1" dirty="0">
                <a:latin typeface="Cambria" pitchFamily="18" charset="0"/>
              </a:rPr>
              <a:t>  </a:t>
            </a:r>
            <a:r>
              <a:rPr lang="en-US" sz="2400" b="1" i="1" dirty="0">
                <a:latin typeface="Cambria" panose="02040503050406030204" pitchFamily="18" charset="0"/>
              </a:rPr>
              <a:t>“</a:t>
            </a:r>
            <a:r>
              <a:rPr lang="en-US" sz="2400" b="1" i="1" dirty="0">
                <a:latin typeface="Cambria" panose="02040503050406030204" pitchFamily="18" charset="0"/>
                <a:ea typeface="Cambria" panose="02040503050406030204" pitchFamily="18" charset="0"/>
              </a:rPr>
              <a:t>No longer as a slave but more than a slave, a beloved brother, especially to me but how much more to you, both in the flesh and in the Lord. </a:t>
            </a:r>
            <a:r>
              <a:rPr lang="en-US" sz="2400" b="1" i="1" dirty="0" smtClean="0">
                <a:latin typeface="Cambria" panose="02040503050406030204" pitchFamily="18" charset="0"/>
                <a:ea typeface="Cambria" panose="02040503050406030204" pitchFamily="18" charset="0"/>
              </a:rPr>
              <a:t> If then you count me as a partner, receive him as you would me.”</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46533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1:8-13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3" y="1206500"/>
            <a:ext cx="8588188" cy="5216813"/>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The Onesimus Philemon knew was </a:t>
            </a:r>
            <a:r>
              <a:rPr lang="en-US" sz="2400" b="1" i="1" dirty="0" smtClean="0">
                <a:latin typeface="Cambria" pitchFamily="18" charset="0"/>
              </a:rPr>
              <a:t>“</a:t>
            </a:r>
            <a:r>
              <a:rPr lang="en-US" sz="2400" b="1" i="1" dirty="0" smtClean="0">
                <a:latin typeface="Cambria" pitchFamily="18" charset="0"/>
              </a:rPr>
              <a:t>useless,”</a:t>
            </a:r>
            <a:r>
              <a:rPr lang="en-US" sz="2400" b="1" dirty="0" smtClean="0">
                <a:latin typeface="Cambria" pitchFamily="18" charset="0"/>
              </a:rPr>
              <a:t> </a:t>
            </a:r>
            <a:r>
              <a:rPr lang="en-US" sz="2400" b="1" dirty="0" smtClean="0">
                <a:latin typeface="Cambria" pitchFamily="18" charset="0"/>
              </a:rPr>
              <a:t>an outlawed runaway slave who probably stole money or property from Philemon before he fled.  </a:t>
            </a:r>
            <a:endParaRPr lang="en-US" sz="2400" b="1" dirty="0" smtClean="0">
              <a:latin typeface="Cambria" pitchFamily="18" charset="0"/>
              <a:ea typeface="Cambria" panose="02040503050406030204" pitchFamily="18" charset="0"/>
            </a:endParaRPr>
          </a:p>
          <a:p>
            <a:pPr indent="457200"/>
            <a:endParaRPr lang="en-US" sz="1000" b="1" dirty="0" smtClean="0">
              <a:latin typeface="Cambria" pitchFamily="18" charset="0"/>
              <a:ea typeface="Cambria" panose="02040503050406030204" pitchFamily="18" charset="0"/>
            </a:endParaRPr>
          </a:p>
          <a:p>
            <a:pPr indent="457200">
              <a:spcAft>
                <a:spcPts val="600"/>
              </a:spcAft>
            </a:pPr>
            <a:r>
              <a:rPr lang="en-US" sz="2400" b="1" dirty="0" smtClean="0">
                <a:latin typeface="Cambria" pitchFamily="18" charset="0"/>
                <a:ea typeface="Cambria" panose="02040503050406030204" pitchFamily="18" charset="0"/>
              </a:rPr>
              <a:t>What could make Paul intercede on behalf of a thief and a fugitive? </a:t>
            </a:r>
          </a:p>
          <a:p>
            <a:pPr indent="457200"/>
            <a:endParaRPr lang="en-US" sz="1000" b="1" dirty="0" smtClean="0">
              <a:latin typeface="Cambria" pitchFamily="18" charset="0"/>
              <a:ea typeface="Cambria" panose="02040503050406030204" pitchFamily="18" charset="0"/>
            </a:endParaRPr>
          </a:p>
          <a:p>
            <a:pPr indent="457200">
              <a:spcAft>
                <a:spcPts val="600"/>
              </a:spcAft>
            </a:pPr>
            <a:r>
              <a:rPr lang="en-US" sz="2400" b="1" dirty="0" smtClean="0">
                <a:latin typeface="Cambria" pitchFamily="18" charset="0"/>
                <a:ea typeface="Cambria" panose="02040503050406030204" pitchFamily="18" charset="0"/>
              </a:rPr>
              <a:t>Paul does acknowledges that Onesimus had been </a:t>
            </a:r>
            <a:r>
              <a:rPr lang="en-US" sz="2400" b="1" i="1" dirty="0" smtClean="0">
                <a:latin typeface="Cambria" pitchFamily="18" charset="0"/>
                <a:ea typeface="Cambria" panose="02040503050406030204" pitchFamily="18" charset="0"/>
              </a:rPr>
              <a:t>“useless”</a:t>
            </a:r>
            <a:r>
              <a:rPr lang="en-US" sz="2400" b="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to Philemon but something had changed – he is now </a:t>
            </a:r>
            <a:r>
              <a:rPr lang="en-US" sz="2400" b="1" i="1" dirty="0" smtClean="0">
                <a:latin typeface="Cambria" pitchFamily="18" charset="0"/>
                <a:ea typeface="Cambria" panose="02040503050406030204" pitchFamily="18" charset="0"/>
              </a:rPr>
              <a:t>“useful both to you and to me”</a:t>
            </a:r>
            <a:r>
              <a:rPr lang="en-US" sz="2400" b="1" dirty="0" smtClean="0">
                <a:latin typeface="Cambria" pitchFamily="18" charset="0"/>
                <a:ea typeface="Cambria" panose="02040503050406030204" pitchFamily="18" charset="0"/>
              </a:rPr>
              <a:t>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1:11</a:t>
            </a:r>
            <a:r>
              <a:rPr lang="en-US" sz="2400" b="1" dirty="0">
                <a:latin typeface="Cambria" pitchFamily="18" charset="0"/>
              </a:rPr>
              <a:t>).</a:t>
            </a:r>
            <a:endParaRPr lang="en-US" sz="2400" b="1" dirty="0">
              <a:latin typeface="Cambria" pitchFamily="18" charset="0"/>
              <a:ea typeface="Cambria" panose="02040503050406030204" pitchFamily="18" charset="0"/>
            </a:endParaRPr>
          </a:p>
          <a:p>
            <a:pPr indent="457200"/>
            <a:endParaRPr lang="en-US" sz="1000" b="1" dirty="0" smtClean="0">
              <a:latin typeface="Cambria" pitchFamily="18" charset="0"/>
              <a:ea typeface="Cambria" panose="02040503050406030204" pitchFamily="18" charset="0"/>
            </a:endParaRPr>
          </a:p>
          <a:p>
            <a:pPr indent="457200">
              <a:spcAft>
                <a:spcPts val="600"/>
              </a:spcAft>
            </a:pPr>
            <a:r>
              <a:rPr lang="en-US" sz="2400" b="1" dirty="0" smtClean="0">
                <a:latin typeface="Cambria" panose="02040503050406030204" pitchFamily="18" charset="0"/>
                <a:ea typeface="Cambria" panose="02040503050406030204" pitchFamily="18" charset="0"/>
              </a:rPr>
              <a:t>The name “</a:t>
            </a:r>
            <a:r>
              <a:rPr lang="en-US" sz="2400" b="1" i="1" dirty="0" smtClean="0">
                <a:latin typeface="Cambria" panose="02040503050406030204" pitchFamily="18" charset="0"/>
                <a:ea typeface="Cambria" panose="02040503050406030204" pitchFamily="18" charset="0"/>
              </a:rPr>
              <a:t>Onesimus</a:t>
            </a:r>
            <a:r>
              <a:rPr lang="en-US" sz="2400" b="1" dirty="0" smtClean="0">
                <a:latin typeface="Cambria" panose="02040503050406030204" pitchFamily="18" charset="0"/>
                <a:ea typeface="Cambria" panose="02040503050406030204" pitchFamily="18" charset="0"/>
              </a:rPr>
              <a:t>” literally means </a:t>
            </a:r>
            <a:r>
              <a:rPr lang="en-US" sz="2400" b="1" i="1" dirty="0" smtClean="0">
                <a:latin typeface="Cambria" panose="02040503050406030204" pitchFamily="18" charset="0"/>
                <a:ea typeface="Cambria" panose="02040503050406030204" pitchFamily="18" charset="0"/>
              </a:rPr>
              <a:t>“useful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Onesimus </a:t>
            </a:r>
            <a:r>
              <a:rPr lang="en-US" sz="2400" b="1" dirty="0" smtClean="0">
                <a:latin typeface="Cambria" panose="02040503050406030204" pitchFamily="18" charset="0"/>
                <a:ea typeface="Cambria" panose="02040503050406030204" pitchFamily="18" charset="0"/>
              </a:rPr>
              <a:t>obviously had not lived up to the meaning of his name.  The slave named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“Useful”</a:t>
            </a:r>
            <a:r>
              <a:rPr lang="en-US" sz="2400" b="1" dirty="0" smtClean="0">
                <a:latin typeface="Cambria" panose="02040503050406030204" pitchFamily="18" charset="0"/>
                <a:ea typeface="Cambria" panose="02040503050406030204" pitchFamily="18" charset="0"/>
              </a:rPr>
              <a:t> had been nothing but trouble until the Lord Jesus got ahold of his heart and transformed his life. </a:t>
            </a:r>
          </a:p>
        </p:txBody>
      </p:sp>
    </p:spTree>
    <p:extLst>
      <p:ext uri="{BB962C8B-B14F-4D97-AF65-F5344CB8AC3E}">
        <p14:creationId xmlns:p14="http://schemas.microsoft.com/office/powerpoint/2010/main" xmlns="" val="36929483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1:8-13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1353" y="1219200"/>
            <a:ext cx="8673353" cy="3354765"/>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Can you picture Philemon as he reads how Paul described the new and improved Onesimus. </a:t>
            </a:r>
          </a:p>
          <a:p>
            <a:pPr indent="457200">
              <a:spcAft>
                <a:spcPts val="600"/>
              </a:spcAft>
            </a:pPr>
            <a:endParaRPr lang="en-US" sz="1200" b="1" dirty="0">
              <a:latin typeface="Cambria" pitchFamily="18" charset="0"/>
            </a:endParaRPr>
          </a:p>
          <a:p>
            <a:pPr indent="457200">
              <a:spcAft>
                <a:spcPts val="600"/>
              </a:spcAft>
            </a:pPr>
            <a:r>
              <a:rPr lang="en-US" sz="2400" b="1" dirty="0" smtClean="0">
                <a:latin typeface="Cambria" pitchFamily="18" charset="0"/>
              </a:rPr>
              <a:t>Not only was he now “useful”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he was a born-again child in the faith (</a:t>
            </a:r>
            <a:r>
              <a:rPr lang="en-US" sz="2400" b="1" dirty="0" smtClean="0">
                <a:effectLst>
                  <a:outerShdw blurRad="38100" dist="38100" dir="2700000" algn="tl">
                    <a:srgbClr val="000000">
                      <a:alpha val="43137"/>
                    </a:srgbClr>
                  </a:outerShdw>
                </a:effectLst>
                <a:latin typeface="Cambria" pitchFamily="18" charset="0"/>
              </a:rPr>
              <a:t>1:10</a:t>
            </a:r>
            <a:r>
              <a:rPr lang="en-US" sz="2400" b="1" dirty="0" smtClean="0">
                <a:latin typeface="Cambria" pitchFamily="18" charset="0"/>
              </a:rPr>
              <a:t>).</a:t>
            </a:r>
          </a:p>
          <a:p>
            <a:pPr indent="457200">
              <a:spcAft>
                <a:spcPts val="600"/>
              </a:spcAft>
            </a:pPr>
            <a:endParaRPr lang="en-US" sz="1200" b="1" dirty="0">
              <a:latin typeface="Cambria" pitchFamily="18" charset="0"/>
            </a:endParaRPr>
          </a:p>
          <a:p>
            <a:pPr indent="457200">
              <a:spcAft>
                <a:spcPts val="600"/>
              </a:spcAft>
            </a:pPr>
            <a:r>
              <a:rPr lang="en-US" sz="2400" b="1" dirty="0" smtClean="0">
                <a:latin typeface="Cambria" pitchFamily="18" charset="0"/>
              </a:rPr>
              <a:t>He was Paul’s “very heart”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whom Paul had become so fond of he wished to keep him in Rome to continue ministering for the gospel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 </a:t>
            </a:r>
            <a:endParaRPr lang="en-US" sz="10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752759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347" y="1219200"/>
            <a:ext cx="8601635" cy="3724096"/>
          </a:xfrm>
          <a:prstGeom prst="rect">
            <a:avLst/>
          </a:prstGeom>
          <a:solidFill>
            <a:srgbClr val="5BD4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dirty="0">
                <a:latin typeface="Georgia" panose="02040502050405020303" pitchFamily="18" charset="0"/>
              </a:rPr>
              <a:t>  </a:t>
            </a:r>
            <a:r>
              <a:rPr lang="en-US" sz="2800" b="1" i="1" baseline="30000" dirty="0" smtClean="0">
                <a:latin typeface="Georgia" panose="02040502050405020303" pitchFamily="18" charset="0"/>
              </a:rPr>
              <a:t>14</a:t>
            </a:r>
            <a:r>
              <a:rPr lang="en-US" sz="2800" i="1" dirty="0" smtClean="0">
                <a:latin typeface="Georgia" panose="02040502050405020303" pitchFamily="18" charset="0"/>
              </a:rPr>
              <a:t>But </a:t>
            </a:r>
            <a:r>
              <a:rPr lang="en-US" sz="2800" i="1" dirty="0">
                <a:latin typeface="Georgia" panose="02040502050405020303" pitchFamily="18" charset="0"/>
              </a:rPr>
              <a:t>without your consent I wanted to </a:t>
            </a:r>
            <a:r>
              <a:rPr lang="en-US" sz="2800" i="1" dirty="0" smtClean="0">
                <a:latin typeface="Georgia" panose="02040502050405020303" pitchFamily="18" charset="0"/>
              </a:rPr>
              <a:t>do nothing</a:t>
            </a:r>
            <a:r>
              <a:rPr lang="en-US" sz="2800" i="1" dirty="0">
                <a:latin typeface="Georgia" panose="02040502050405020303" pitchFamily="18" charset="0"/>
              </a:rPr>
              <a:t>, that your good deed might not be by compulsion, as it were, but voluntary</a:t>
            </a:r>
            <a:r>
              <a:rPr lang="en-US" sz="2800" i="1" dirty="0" smtClean="0">
                <a:latin typeface="Georgia" panose="02040502050405020303" pitchFamily="18" charset="0"/>
              </a:rPr>
              <a:t>.  </a:t>
            </a:r>
            <a:r>
              <a:rPr lang="en-US" sz="2800" b="1" i="1" baseline="30000" dirty="0" smtClean="0">
                <a:latin typeface="Georgia" panose="02040502050405020303" pitchFamily="18" charset="0"/>
              </a:rPr>
              <a:t>15</a:t>
            </a:r>
            <a:r>
              <a:rPr lang="en-US" sz="2800" i="1" dirty="0" smtClean="0">
                <a:latin typeface="Georgia" panose="02040502050405020303" pitchFamily="18" charset="0"/>
              </a:rPr>
              <a:t>For </a:t>
            </a:r>
            <a:r>
              <a:rPr lang="en-US" sz="2800" i="1" dirty="0">
                <a:latin typeface="Georgia" panose="02040502050405020303" pitchFamily="18" charset="0"/>
              </a:rPr>
              <a:t>perhaps he departed for a while for </a:t>
            </a:r>
            <a:r>
              <a:rPr lang="en-US" sz="2800" i="1" dirty="0" smtClean="0">
                <a:latin typeface="Georgia" panose="02040502050405020303" pitchFamily="18" charset="0"/>
              </a:rPr>
              <a:t>this purpose, that </a:t>
            </a:r>
            <a:r>
              <a:rPr lang="en-US" sz="2800" i="1" dirty="0">
                <a:latin typeface="Georgia" panose="02040502050405020303" pitchFamily="18" charset="0"/>
              </a:rPr>
              <a:t>you might receive him forever,  </a:t>
            </a:r>
            <a:r>
              <a:rPr lang="en-US" sz="2800" b="1" i="1" baseline="30000" dirty="0" smtClean="0">
                <a:latin typeface="Georgia" panose="02040502050405020303" pitchFamily="18" charset="0"/>
              </a:rPr>
              <a:t>16</a:t>
            </a:r>
            <a:r>
              <a:rPr lang="en-US" sz="2800" i="1" dirty="0" smtClean="0">
                <a:latin typeface="Georgia" panose="02040502050405020303" pitchFamily="18" charset="0"/>
              </a:rPr>
              <a:t>no </a:t>
            </a:r>
            <a:r>
              <a:rPr lang="en-US" sz="2800" i="1" dirty="0">
                <a:latin typeface="Georgia" panose="02040502050405020303" pitchFamily="18" charset="0"/>
              </a:rPr>
              <a:t>longer as a slave but more than a slave—a beloved brother, especially to me but how much more to you, both in the flesh and in the Lord</a:t>
            </a:r>
            <a:r>
              <a:rPr lang="en-US" sz="2800" i="1" dirty="0" smtClean="0">
                <a:latin typeface="Georgia" panose="02040502050405020303" pitchFamily="18" charset="0"/>
              </a:rPr>
              <a:t>. </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40303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533400" y="1219199"/>
            <a:ext cx="8382000" cy="5247590"/>
          </a:xfrm>
          <a:prstGeom prst="rect">
            <a:avLst/>
          </a:prstGeom>
          <a:noFill/>
          <a:effectLst/>
        </p:spPr>
        <p:txBody>
          <a:bodyPr wrap="square" rtlCol="0">
            <a:spAutoFit/>
          </a:bodyPr>
          <a:lstStyle/>
          <a:p>
            <a:pPr indent="457200">
              <a:spcAft>
                <a:spcPts val="600"/>
              </a:spcAf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Appeal!</a:t>
            </a:r>
          </a:p>
          <a:p>
            <a:pPr indent="457200"/>
            <a:endParaRPr lang="en-US" sz="1000" b="1" dirty="0" smtClean="0">
              <a:latin typeface="Cambria" pitchFamily="18" charset="0"/>
            </a:endParaRPr>
          </a:p>
          <a:p>
            <a:pPr indent="457200">
              <a:spcAft>
                <a:spcPts val="600"/>
              </a:spcAft>
            </a:pPr>
            <a:r>
              <a:rPr lang="en-US" sz="2400" b="1" dirty="0" smtClean="0">
                <a:latin typeface="Cambria" pitchFamily="18" charset="0"/>
              </a:rPr>
              <a:t>Paul suggested that Onesimus no longer be regarded as   just a slave, but </a:t>
            </a:r>
            <a:r>
              <a:rPr lang="en-US" sz="2400" b="1" i="1" dirty="0" smtClean="0">
                <a:latin typeface="Cambria" pitchFamily="18" charset="0"/>
              </a:rPr>
              <a:t>“more than a slave, a beloved brother”</a:t>
            </a:r>
            <a:r>
              <a:rPr lang="en-US" sz="2400" b="1" dirty="0" smtClean="0">
                <a:latin typeface="Cambria" pitchFamily="18" charset="0"/>
              </a:rPr>
              <a:t> </a:t>
            </a:r>
            <a:r>
              <a:rPr lang="en-US" sz="2400" b="1" dirty="0" smtClean="0">
                <a:latin typeface="Cambria" pitchFamily="18" charset="0"/>
              </a:rPr>
              <a:t>to </a:t>
            </a:r>
            <a:r>
              <a:rPr lang="en-US" sz="2400" b="1" dirty="0" smtClean="0">
                <a:latin typeface="Cambria" pitchFamily="18" charset="0"/>
              </a:rPr>
              <a:t>both Paul and Philemon (</a:t>
            </a:r>
            <a:r>
              <a:rPr lang="en-US" sz="2400" b="1" dirty="0" smtClean="0">
                <a:effectLst>
                  <a:outerShdw blurRad="38100" dist="38100" dir="2700000" algn="tl">
                    <a:srgbClr val="000000">
                      <a:alpha val="43137"/>
                    </a:srgbClr>
                  </a:outerShdw>
                </a:effectLst>
                <a:latin typeface="Cambria" pitchFamily="18" charset="0"/>
              </a:rPr>
              <a:t>1:16</a:t>
            </a:r>
            <a:r>
              <a:rPr lang="en-US" sz="2400" b="1" dirty="0" smtClean="0">
                <a:latin typeface="Cambria" pitchFamily="18" charset="0"/>
              </a:rPr>
              <a:t>). </a:t>
            </a:r>
          </a:p>
          <a:p>
            <a:pPr indent="457200"/>
            <a:endParaRPr lang="en-US" sz="1200" b="1" dirty="0">
              <a:latin typeface="Cambria" pitchFamily="18" charset="0"/>
            </a:endParaRPr>
          </a:p>
          <a:p>
            <a:pPr indent="457200">
              <a:spcAft>
                <a:spcPts val="600"/>
              </a:spcAft>
            </a:pPr>
            <a:r>
              <a:rPr lang="en-US" sz="2400" b="1" dirty="0" smtClean="0">
                <a:latin typeface="Cambria" pitchFamily="18" charset="0"/>
              </a:rPr>
              <a:t>In fact Paul floated the idea that maybe it had all been part of God’s sovereign plan that Onesimus ran away for a short time – now Philemon could </a:t>
            </a:r>
            <a:r>
              <a:rPr lang="en-US" sz="2400" b="1" i="1" dirty="0" smtClean="0">
                <a:latin typeface="Cambria" pitchFamily="18" charset="0"/>
              </a:rPr>
              <a:t>“have him back forever”</a:t>
            </a:r>
            <a:r>
              <a:rPr lang="en-US" sz="2400" b="1" dirty="0" smtClean="0">
                <a:latin typeface="Cambria" pitchFamily="18" charset="0"/>
              </a:rPr>
              <a:t> as a brother in Christ who would be a </a:t>
            </a:r>
            <a:r>
              <a:rPr lang="en-US" sz="2400" b="1" dirty="0" smtClean="0">
                <a:latin typeface="Cambria" pitchFamily="18" charset="0"/>
              </a:rPr>
              <a:t>co-heir </a:t>
            </a:r>
            <a:r>
              <a:rPr lang="en-US" sz="2400" b="1" dirty="0" smtClean="0">
                <a:latin typeface="Cambria" pitchFamily="18" charset="0"/>
              </a:rPr>
              <a:t>of eternal life (</a:t>
            </a:r>
            <a:r>
              <a:rPr lang="en-US" sz="2400" b="1" dirty="0" smtClean="0">
                <a:effectLst>
                  <a:outerShdw blurRad="38100" dist="38100" dir="2700000" algn="tl">
                    <a:srgbClr val="000000">
                      <a:alpha val="43137"/>
                    </a:srgbClr>
                  </a:outerShdw>
                </a:effectLst>
                <a:latin typeface="Cambria" pitchFamily="18" charset="0"/>
              </a:rPr>
              <a:t>1:15</a:t>
            </a:r>
            <a:r>
              <a:rPr lang="en-US" sz="2400" b="1" dirty="0" smtClean="0">
                <a:latin typeface="Cambria" pitchFamily="18" charset="0"/>
              </a:rPr>
              <a:t>). </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Paul’s point here was clear: </a:t>
            </a:r>
            <a:r>
              <a:rPr lang="en-US" sz="2400" b="1" dirty="0" smtClean="0">
                <a:latin typeface="Cambria" pitchFamily="18" charset="0"/>
              </a:rPr>
              <a:t> The </a:t>
            </a:r>
            <a:r>
              <a:rPr lang="en-US" sz="2400" b="1" dirty="0" smtClean="0">
                <a:latin typeface="Cambria" pitchFamily="18" charset="0"/>
              </a:rPr>
              <a:t>Onesimus standing before Philemon, his family, and the church in Colossae was </a:t>
            </a:r>
            <a:r>
              <a:rPr lang="en-US" sz="2400" b="1" u="sng" dirty="0" smtClean="0">
                <a:latin typeface="Cambria" pitchFamily="18" charset="0"/>
              </a:rPr>
              <a:t>not</a:t>
            </a:r>
            <a:r>
              <a:rPr lang="en-US" sz="2400" b="1" dirty="0" smtClean="0">
                <a:latin typeface="Cambria" pitchFamily="18" charset="0"/>
              </a:rPr>
              <a:t> the same young man who had run away. </a:t>
            </a:r>
            <a:endParaRPr lang="en-US" sz="10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15951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77371" y="1206500"/>
            <a:ext cx="8359588" cy="4616648"/>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He is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new creation</a:t>
            </a:r>
            <a:r>
              <a:rPr lang="en-US" sz="2400" b="1" i="1" dirty="0" smtClean="0">
                <a:latin typeface="Cambria" pitchFamily="18" charset="0"/>
              </a:rPr>
              <a:t>” Onesimus </a:t>
            </a:r>
            <a:r>
              <a:rPr lang="en-US" sz="2400" b="1" dirty="0" smtClean="0">
                <a:latin typeface="Cambria" pitchFamily="18" charset="0"/>
              </a:rPr>
              <a:t>had been saved by the grace and mercy of our Lord Jesus Christ. </a:t>
            </a:r>
          </a:p>
          <a:p>
            <a:pPr indent="457200">
              <a:spcAft>
                <a:spcPts val="600"/>
              </a:spcAft>
            </a:pPr>
            <a:endParaRPr lang="en-US" sz="1000" b="1" dirty="0">
              <a:latin typeface="Cambria" pitchFamily="18" charset="0"/>
            </a:endParaRPr>
          </a:p>
          <a:p>
            <a:pPr indent="457200">
              <a:spcAft>
                <a:spcPts val="600"/>
              </a:spcAft>
            </a:pPr>
            <a:r>
              <a:rPr lang="en-US" sz="2400" b="1" dirty="0" smtClean="0">
                <a:latin typeface="Cambria" pitchFamily="18" charset="0"/>
              </a:rPr>
              <a:t>He had proven himself a faithful, devoted minister of the gospel with Paul in Rome. </a:t>
            </a:r>
          </a:p>
          <a:p>
            <a:pPr indent="457200"/>
            <a:endParaRPr lang="en-US" sz="1200" b="1" dirty="0">
              <a:latin typeface="Cambria" pitchFamily="18" charset="0"/>
            </a:endParaRPr>
          </a:p>
          <a:p>
            <a:pPr indent="457200">
              <a:spcAft>
                <a:spcPts val="600"/>
              </a:spcAft>
            </a:pPr>
            <a:r>
              <a:rPr lang="en-US" sz="2400" b="1" dirty="0" smtClean="0">
                <a:latin typeface="Cambria" pitchFamily="18" charset="0"/>
              </a:rPr>
              <a:t>Now! Philemon, who had also experienced the same forgiveness and freedom from our Lord Jesus Christ, could understand the great principle found in </a:t>
            </a:r>
            <a:r>
              <a:rPr lang="en-US" sz="2400" b="1" dirty="0" smtClean="0">
                <a:effectLst>
                  <a:outerShdw blurRad="38100" dist="38100" dir="2700000" algn="tl">
                    <a:srgbClr val="000000">
                      <a:alpha val="43137"/>
                    </a:srgbClr>
                  </a:outerShdw>
                </a:effectLst>
                <a:latin typeface="Cambria" pitchFamily="18" charset="0"/>
              </a:rPr>
              <a:t>2Cor. 5:17</a:t>
            </a:r>
            <a:r>
              <a:rPr lang="en-US" sz="2400" b="1" dirty="0" smtClean="0">
                <a:latin typeface="Cambria" pitchFamily="18" charset="0"/>
              </a:rPr>
              <a:t>:</a:t>
            </a:r>
          </a:p>
          <a:p>
            <a:pPr indent="457200"/>
            <a:r>
              <a:rPr lang="en-US" sz="1200" b="1" dirty="0" smtClean="0">
                <a:latin typeface="Cambria" pitchFamily="18" charset="0"/>
              </a:rPr>
              <a:t>  </a:t>
            </a:r>
          </a:p>
          <a:p>
            <a:pPr indent="457200">
              <a:spcAft>
                <a:spcPts val="600"/>
              </a:spcAft>
            </a:pP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Therefore if anyone is in Christ he is a new creation, old things have passed away, behold all things have become new</a:t>
            </a:r>
            <a:r>
              <a:rPr lang="en-US" sz="2400" b="1" i="1" dirty="0" smtClean="0">
                <a:latin typeface="Cambria" pitchFamily="18" charset="0"/>
              </a:rPr>
              <a:t>.” </a:t>
            </a:r>
            <a:endParaRPr lang="en-US" sz="10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6649390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347" y="1295400"/>
            <a:ext cx="8559053" cy="4154984"/>
          </a:xfrm>
          <a:prstGeom prst="rect">
            <a:avLst/>
          </a:prstGeom>
          <a:solidFill>
            <a:srgbClr val="5BD4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17</a:t>
            </a:r>
            <a:r>
              <a:rPr lang="en-US" sz="2800" i="1" dirty="0" smtClean="0">
                <a:latin typeface="Georgia" panose="02040502050405020303" pitchFamily="18" charset="0"/>
              </a:rPr>
              <a:t>If </a:t>
            </a:r>
            <a:r>
              <a:rPr lang="en-US" sz="2800" i="1" dirty="0">
                <a:latin typeface="Georgia" panose="02040502050405020303" pitchFamily="18" charset="0"/>
              </a:rPr>
              <a:t>then you count me as a partner, receive him as you would me.  </a:t>
            </a:r>
            <a:r>
              <a:rPr lang="en-US" sz="2800" b="1" i="1" baseline="30000" dirty="0" smtClean="0">
                <a:latin typeface="Georgia" panose="02040502050405020303" pitchFamily="18" charset="0"/>
              </a:rPr>
              <a:t>18</a:t>
            </a:r>
            <a:r>
              <a:rPr lang="en-US" sz="2800" i="1" dirty="0" smtClean="0">
                <a:latin typeface="Georgia" panose="02040502050405020303" pitchFamily="18" charset="0"/>
              </a:rPr>
              <a:t>But </a:t>
            </a:r>
            <a:r>
              <a:rPr lang="en-US" sz="2800" i="1" dirty="0">
                <a:latin typeface="Georgia" panose="02040502050405020303" pitchFamily="18" charset="0"/>
              </a:rPr>
              <a:t>if he has wronged you or owes anything, put that on my account.  </a:t>
            </a:r>
            <a:r>
              <a:rPr lang="en-US" sz="2800" b="1" i="1" baseline="30000" dirty="0" smtClean="0">
                <a:latin typeface="Georgia" panose="02040502050405020303" pitchFamily="18" charset="0"/>
              </a:rPr>
              <a:t>19</a:t>
            </a:r>
            <a:r>
              <a:rPr lang="en-US" sz="2800" i="1" dirty="0" smtClean="0">
                <a:latin typeface="Georgia" panose="02040502050405020303" pitchFamily="18" charset="0"/>
              </a:rPr>
              <a:t>I</a:t>
            </a:r>
            <a:r>
              <a:rPr lang="en-US" sz="2800" i="1" dirty="0">
                <a:latin typeface="Georgia" panose="02040502050405020303" pitchFamily="18" charset="0"/>
              </a:rPr>
              <a:t>, Paul, am writing with my own hand. I will repay—not to mention to you that you owe me even your own self besides</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latin typeface="Georgia" panose="02040502050405020303" pitchFamily="18" charset="0"/>
              </a:rPr>
              <a:t>20</a:t>
            </a:r>
            <a:r>
              <a:rPr lang="en-US" sz="2800" i="1" dirty="0" smtClean="0">
                <a:latin typeface="Georgia" panose="02040502050405020303" pitchFamily="18" charset="0"/>
              </a:rPr>
              <a:t>Yes</a:t>
            </a:r>
            <a:r>
              <a:rPr lang="en-US" sz="2800" i="1" dirty="0">
                <a:latin typeface="Georgia" panose="02040502050405020303" pitchFamily="18" charset="0"/>
              </a:rPr>
              <a:t>, brother, let me have joy from you in the Lord; refresh my heart in the Lord</a:t>
            </a:r>
            <a:r>
              <a:rPr lang="en-US" sz="2800" i="1" dirty="0" smtClean="0">
                <a:latin typeface="Georgia" panose="02040502050405020303" pitchFamily="18" charset="0"/>
              </a:rPr>
              <a:t>.  </a:t>
            </a:r>
            <a:r>
              <a:rPr lang="en-US" sz="2800" b="1" i="1" baseline="30000" dirty="0" smtClean="0">
                <a:latin typeface="Georgia" panose="02040502050405020303" pitchFamily="18" charset="0"/>
              </a:rPr>
              <a:t>21</a:t>
            </a:r>
            <a:r>
              <a:rPr lang="en-US" sz="2800" i="1" dirty="0" smtClean="0">
                <a:latin typeface="Georgia" panose="02040502050405020303" pitchFamily="18" charset="0"/>
              </a:rPr>
              <a:t>Having </a:t>
            </a:r>
            <a:r>
              <a:rPr lang="en-US" sz="2800" i="1" dirty="0">
                <a:latin typeface="Georgia" panose="02040502050405020303" pitchFamily="18" charset="0"/>
              </a:rPr>
              <a:t>confidence in your obedience, I write to you, knowing that you will do even more than I say.</a:t>
            </a: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1:17-21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567058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1:17-21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30" y="1143000"/>
            <a:ext cx="8592670" cy="5616922"/>
          </a:xfrm>
          <a:prstGeom prst="rect">
            <a:avLst/>
          </a:prstGeom>
          <a:noFill/>
          <a:effectLst/>
        </p:spPr>
        <p:txBody>
          <a:bodyPr wrap="square" rtlCol="0">
            <a:spAutoFit/>
          </a:bodyPr>
          <a:lstStyle/>
          <a:p>
            <a:pPr indent="457200">
              <a:spcAft>
                <a:spcPts val="6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Encouragement for the appeal! </a:t>
            </a:r>
            <a:r>
              <a:rPr lang="en-US" sz="2400" b="1" dirty="0" smtClean="0">
                <a:latin typeface="Cambria" pitchFamily="18" charset="0"/>
              </a:rPr>
              <a:t> </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Having explained to Philemon the transformation Onesimus had experienced, Paul now encourages him to grant Onesimus not only forgiveness but also freedom. </a:t>
            </a:r>
          </a:p>
          <a:p>
            <a:pPr indent="457200"/>
            <a:endParaRPr lang="en-US" sz="1200" b="1" dirty="0">
              <a:latin typeface="Cambria" pitchFamily="18" charset="0"/>
            </a:endParaRPr>
          </a:p>
          <a:p>
            <a:pPr indent="457200">
              <a:spcAft>
                <a:spcPts val="600"/>
              </a:spcAft>
            </a:pPr>
            <a:r>
              <a:rPr lang="en-US" sz="2400" b="1" dirty="0" smtClean="0">
                <a:latin typeface="Cambria" pitchFamily="18" charset="0"/>
              </a:rPr>
              <a:t>Suggesting </a:t>
            </a:r>
            <a:r>
              <a:rPr lang="en-US" sz="2400" b="1" dirty="0" smtClean="0">
                <a:latin typeface="Cambria" pitchFamily="18" charset="0"/>
              </a:rPr>
              <a:t>it would be proper for Philemon to extend </a:t>
            </a:r>
            <a:r>
              <a:rPr lang="en-US" sz="2400" b="1" i="1" dirty="0" smtClean="0">
                <a:latin typeface="Cambria" pitchFamily="18" charset="0"/>
              </a:rPr>
              <a:t>forgiveness</a:t>
            </a:r>
            <a:r>
              <a:rPr lang="en-US" sz="2400" b="1" dirty="0" smtClean="0">
                <a:latin typeface="Cambria" pitchFamily="18" charset="0"/>
              </a:rPr>
              <a:t> to Onesimus.  Since it is a fundamental principle of brotherly love to </a:t>
            </a:r>
            <a:r>
              <a:rPr lang="en-US" sz="2400" b="1" i="1" dirty="0" smtClean="0">
                <a:effectLst>
                  <a:outerShdw blurRad="38100" dist="38100" dir="2700000" algn="tl">
                    <a:srgbClr val="000000">
                      <a:alpha val="43137"/>
                    </a:srgbClr>
                  </a:outerShdw>
                </a:effectLst>
                <a:latin typeface="Cambria" pitchFamily="18" charset="0"/>
              </a:rPr>
              <a:t>“be kind to one another, tender-hearted, forgiving each other, just as God in Christ also has forgiven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Eph. 4:32</a:t>
            </a:r>
            <a:r>
              <a:rPr lang="en-US" sz="2400" b="1" dirty="0" smtClean="0">
                <a:latin typeface="Cambria" pitchFamily="18" charset="0"/>
              </a:rPr>
              <a:t>).</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Paul expects Philemon to extend full and complete </a:t>
            </a:r>
            <a:r>
              <a:rPr lang="en-US" sz="2400" b="1" i="1" dirty="0" smtClean="0">
                <a:effectLst>
                  <a:outerShdw blurRad="38100" dist="38100" dir="2700000" algn="tl">
                    <a:srgbClr val="000000">
                      <a:alpha val="43137"/>
                    </a:srgbClr>
                  </a:outerShdw>
                </a:effectLst>
                <a:latin typeface="Cambria" pitchFamily="18" charset="0"/>
              </a:rPr>
              <a:t>forgiveness</a:t>
            </a:r>
            <a:r>
              <a:rPr lang="en-US" sz="2400" b="1" dirty="0" smtClean="0">
                <a:latin typeface="Cambria" pitchFamily="18" charset="0"/>
              </a:rPr>
              <a:t> to his runaway slave.  He expects Philemon to accept Onesimus as he would Paul – as a </a:t>
            </a:r>
            <a:r>
              <a:rPr lang="en-US" sz="2400" b="1" i="1" dirty="0" smtClean="0">
                <a:effectLst>
                  <a:outerShdw blurRad="38100" dist="38100" dir="2700000" algn="tl">
                    <a:srgbClr val="000000">
                      <a:alpha val="43137"/>
                    </a:srgbClr>
                  </a:outerShdw>
                </a:effectLst>
                <a:latin typeface="Cambria" pitchFamily="18" charset="0"/>
              </a:rPr>
              <a:t>“beloved brother”</a:t>
            </a:r>
            <a:r>
              <a:rPr lang="en-US" sz="2400" b="1" dirty="0" smtClean="0">
                <a:latin typeface="Cambria" pitchFamily="18" charset="0"/>
              </a:rPr>
              <a:t> </a:t>
            </a:r>
            <a:r>
              <a:rPr lang="en-US" sz="2400" b="1" dirty="0" smtClean="0">
                <a:latin typeface="Cambria" pitchFamily="18" charset="0"/>
              </a:rPr>
              <a:t> in </a:t>
            </a:r>
            <a:r>
              <a:rPr lang="en-US" sz="2400" b="1" dirty="0" smtClean="0">
                <a:latin typeface="Cambria" pitchFamily="18" charset="0"/>
              </a:rPr>
              <a:t>Christ (</a:t>
            </a:r>
            <a:r>
              <a:rPr lang="en-US" sz="2400" b="1" dirty="0" smtClean="0">
                <a:effectLst>
                  <a:outerShdw blurRad="38100" dist="38100" dir="2700000" algn="tl">
                    <a:srgbClr val="000000">
                      <a:alpha val="43137"/>
                    </a:srgbClr>
                  </a:outerShdw>
                </a:effectLst>
                <a:latin typeface="Cambria" pitchFamily="18" charset="0"/>
              </a:rPr>
              <a:t>1:16-17</a:t>
            </a:r>
            <a:r>
              <a:rPr lang="en-US" sz="2400" b="1" dirty="0" smtClean="0">
                <a:latin typeface="Cambria" pitchFamily="18" charset="0"/>
              </a:rPr>
              <a:t>). </a:t>
            </a:r>
            <a:endParaRPr lang="en-US" sz="10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4458431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1:17-21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30" y="1143000"/>
            <a:ext cx="8668870" cy="5519460"/>
          </a:xfrm>
          <a:prstGeom prst="rect">
            <a:avLst/>
          </a:prstGeom>
          <a:noFill/>
          <a:effectLst/>
        </p:spPr>
        <p:txBody>
          <a:bodyPr wrap="square" rtlCol="0">
            <a:spAutoFit/>
          </a:bodyPr>
          <a:lstStyle/>
          <a:p>
            <a:pPr indent="457200">
              <a:spcAft>
                <a:spcPts val="400"/>
              </a:spcAft>
            </a:pPr>
            <a:r>
              <a:rPr lang="en-US" sz="2400" b="1" dirty="0" smtClean="0">
                <a:latin typeface="Cambria" pitchFamily="18" charset="0"/>
              </a:rPr>
              <a:t>Forgiveness is expected but what about </a:t>
            </a:r>
            <a:r>
              <a:rPr lang="en-US" sz="2400" b="1" i="1" dirty="0" smtClean="0">
                <a:effectLst>
                  <a:outerShdw blurRad="38100" dist="38100" dir="2700000" algn="tl">
                    <a:srgbClr val="000000">
                      <a:alpha val="43137"/>
                    </a:srgbClr>
                  </a:outerShdw>
                </a:effectLst>
                <a:latin typeface="Cambria" pitchFamily="18" charset="0"/>
              </a:rPr>
              <a:t>freedom</a:t>
            </a:r>
            <a:r>
              <a:rPr lang="en-US" sz="2400" b="1" dirty="0" smtClean="0">
                <a:latin typeface="Cambria" pitchFamily="18" charset="0"/>
              </a:rPr>
              <a:t>?</a:t>
            </a:r>
          </a:p>
          <a:p>
            <a:pPr indent="457200">
              <a:spcAft>
                <a:spcPts val="400"/>
              </a:spcAft>
            </a:pPr>
            <a:endParaRPr lang="en-US" sz="1200" b="1" dirty="0">
              <a:latin typeface="Cambria" pitchFamily="18" charset="0"/>
            </a:endParaRPr>
          </a:p>
          <a:p>
            <a:pPr indent="457200">
              <a:spcAft>
                <a:spcPts val="400"/>
              </a:spcAft>
            </a:pPr>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says … “that would go above and beyond Philemon’s  obligation, which may be why Paul doesn’t actually outright ask Philemon to free Onesimus.” </a:t>
            </a:r>
          </a:p>
          <a:p>
            <a:pPr indent="457200">
              <a:spcAft>
                <a:spcPts val="400"/>
              </a:spcAft>
            </a:pPr>
            <a:endParaRPr lang="en-US" sz="1000" b="1" dirty="0">
              <a:latin typeface="Cambria" pitchFamily="18" charset="0"/>
            </a:endParaRPr>
          </a:p>
          <a:p>
            <a:pPr indent="457200">
              <a:spcAft>
                <a:spcPts val="400"/>
              </a:spcAft>
            </a:pPr>
            <a:r>
              <a:rPr lang="en-US" sz="2400" b="1" dirty="0" smtClean="0">
                <a:latin typeface="Cambria" pitchFamily="18" charset="0"/>
              </a:rPr>
              <a:t>While Philemon was under no obligation to free Onesimus Paul hoped he would read between the lines:</a:t>
            </a:r>
          </a:p>
          <a:p>
            <a:pPr indent="457200"/>
            <a:endParaRPr lang="en-US" sz="1000" b="1" dirty="0" smtClean="0">
              <a:latin typeface="Cambria" pitchFamily="18" charset="0"/>
            </a:endParaRPr>
          </a:p>
          <a:p>
            <a:pPr marL="548640" indent="-274320">
              <a:spcAft>
                <a:spcPts val="600"/>
              </a:spcAft>
              <a:buFont typeface="Arial" pitchFamily="34" charset="0"/>
              <a:buChar char="•"/>
            </a:pPr>
            <a:r>
              <a:rPr lang="en-US" sz="2400" b="1" dirty="0" smtClean="0">
                <a:latin typeface="Cambria" pitchFamily="18" charset="0"/>
              </a:rPr>
              <a:t>Onesimus had been useful to Paul for ministry </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1:11, 13</a:t>
            </a:r>
            <a:r>
              <a:rPr lang="en-US" sz="2400" b="1" dirty="0" smtClean="0">
                <a:latin typeface="Cambria" pitchFamily="18" charset="0"/>
              </a:rPr>
              <a:t>). </a:t>
            </a:r>
          </a:p>
          <a:p>
            <a:pPr marL="548640" indent="-274320">
              <a:spcAft>
                <a:spcPts val="600"/>
              </a:spcAft>
              <a:buFont typeface="Arial" pitchFamily="34" charset="0"/>
              <a:buChar char="•"/>
            </a:pPr>
            <a:endParaRPr lang="en-US" sz="1000" b="1" dirty="0">
              <a:latin typeface="Cambria" pitchFamily="18" charset="0"/>
            </a:endParaRPr>
          </a:p>
          <a:p>
            <a:pPr marL="548640" indent="-274320">
              <a:spcAft>
                <a:spcPts val="600"/>
              </a:spcAft>
              <a:buFont typeface="Arial" pitchFamily="34" charset="0"/>
              <a:buChar char="•"/>
            </a:pPr>
            <a:r>
              <a:rPr lang="en-US" sz="2400" b="1" dirty="0" smtClean="0">
                <a:latin typeface="Cambria" pitchFamily="18" charset="0"/>
              </a:rPr>
              <a:t>Paul regarded him as his </a:t>
            </a:r>
            <a:r>
              <a:rPr lang="en-US" sz="2400" b="1" i="1" dirty="0" smtClean="0">
                <a:latin typeface="Cambria" pitchFamily="18" charset="0"/>
              </a:rPr>
              <a:t>“very heart”</a:t>
            </a:r>
            <a:r>
              <a:rPr lang="en-US" sz="2400" b="1" dirty="0" smtClean="0">
                <a:latin typeface="Cambria" pitchFamily="18" charset="0"/>
              </a:rPr>
              <a:t> and </a:t>
            </a:r>
            <a:r>
              <a:rPr lang="en-US" sz="2400" b="1" i="1" dirty="0" smtClean="0">
                <a:latin typeface="Cambria" pitchFamily="18" charset="0"/>
              </a:rPr>
              <a:t>“a beloved brother”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 16</a:t>
            </a:r>
            <a:r>
              <a:rPr lang="en-US" sz="2400" b="1" dirty="0" smtClean="0">
                <a:latin typeface="Cambria" pitchFamily="18" charset="0"/>
              </a:rPr>
              <a:t>).</a:t>
            </a:r>
          </a:p>
          <a:p>
            <a:pPr marL="548640" indent="-274320">
              <a:spcAft>
                <a:spcPts val="600"/>
              </a:spcAft>
              <a:buFont typeface="Arial" pitchFamily="34" charset="0"/>
              <a:buChar char="•"/>
            </a:pPr>
            <a:endParaRPr lang="en-US" sz="1000" b="1" dirty="0" smtClean="0">
              <a:latin typeface="Cambria" pitchFamily="18" charset="0"/>
            </a:endParaRPr>
          </a:p>
          <a:p>
            <a:pPr marL="548640" indent="-274320">
              <a:spcAft>
                <a:spcPts val="600"/>
              </a:spcAft>
              <a:buFont typeface="Arial" pitchFamily="34" charset="0"/>
              <a:buChar char="•"/>
            </a:pPr>
            <a:r>
              <a:rPr lang="en-US" sz="2400" b="1" dirty="0" smtClean="0">
                <a:latin typeface="Cambria" pitchFamily="18" charset="0"/>
              </a:rPr>
              <a:t>Paul wanted to keep Onesimus with him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a:t>
            </a:r>
            <a:endParaRPr lang="en-US" sz="1000" b="1" dirty="0" smtClean="0">
              <a:latin typeface="Cambria" pitchFamily="18" charset="0"/>
            </a:endParaRPr>
          </a:p>
        </p:txBody>
      </p:sp>
    </p:spTree>
    <p:extLst>
      <p:ext uri="{BB962C8B-B14F-4D97-AF65-F5344CB8AC3E}">
        <p14:creationId xmlns:p14="http://schemas.microsoft.com/office/powerpoint/2010/main" xmlns="" val="35858445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1:17-21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359588" cy="5386090"/>
          </a:xfrm>
          <a:prstGeom prst="rect">
            <a:avLst/>
          </a:prstGeom>
          <a:noFill/>
          <a:effectLst/>
        </p:spPr>
        <p:txBody>
          <a:bodyPr wrap="square" rtlCol="0">
            <a:spAutoFit/>
          </a:bodyPr>
          <a:lstStyle/>
          <a:p>
            <a:pPr marL="573088" indent="-342900">
              <a:spcAft>
                <a:spcPts val="600"/>
              </a:spcAft>
              <a:buFont typeface="Wingdings" panose="05000000000000000000" pitchFamily="2" charset="2"/>
              <a:buChar char="Ø"/>
            </a:pPr>
            <a:r>
              <a:rPr lang="en-US" sz="2400" b="1" dirty="0" smtClean="0">
                <a:latin typeface="Cambria" pitchFamily="18" charset="0"/>
              </a:rPr>
              <a:t>Paul needed Philemon’s consent to keep him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a:t>
            </a:r>
          </a:p>
          <a:p>
            <a:pPr marL="230188"/>
            <a:endParaRPr lang="en-US" sz="1000" b="1" dirty="0" smtClean="0">
              <a:latin typeface="Cambria" pitchFamily="18" charset="0"/>
            </a:endParaRPr>
          </a:p>
          <a:p>
            <a:pPr marL="573088" indent="-342900">
              <a:spcAft>
                <a:spcPts val="600"/>
              </a:spcAft>
              <a:buFont typeface="Wingdings" panose="05000000000000000000" pitchFamily="2" charset="2"/>
              <a:buChar char="Ø"/>
            </a:pPr>
            <a:r>
              <a:rPr lang="en-US" sz="2400" b="1" dirty="0" smtClean="0">
                <a:latin typeface="Cambria" pitchFamily="18" charset="0"/>
              </a:rPr>
              <a:t>Paul wanted Philemon to do this out of his own free will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a:t>
            </a:r>
          </a:p>
          <a:p>
            <a:pPr marL="573088" indent="-342900">
              <a:buFont typeface="Wingdings" panose="05000000000000000000" pitchFamily="2" charset="2"/>
              <a:buChar char="Ø"/>
            </a:pPr>
            <a:endParaRPr lang="en-US" sz="1000" b="1" dirty="0">
              <a:latin typeface="Cambria" pitchFamily="18" charset="0"/>
            </a:endParaRPr>
          </a:p>
          <a:p>
            <a:pPr marL="573088" indent="-342900">
              <a:spcAft>
                <a:spcPts val="600"/>
              </a:spcAft>
              <a:buFont typeface="Wingdings" panose="05000000000000000000" pitchFamily="2" charset="2"/>
              <a:buChar char="Ø"/>
            </a:pPr>
            <a:r>
              <a:rPr lang="en-US" sz="2400" b="1" dirty="0" smtClean="0">
                <a:latin typeface="Cambria" pitchFamily="18" charset="0"/>
              </a:rPr>
              <a:t>Paul was willing to pay back anything Onesimus might have cost Philemon (</a:t>
            </a:r>
            <a:r>
              <a:rPr lang="en-US" sz="2400" b="1" dirty="0" smtClean="0">
                <a:effectLst>
                  <a:outerShdw blurRad="38100" dist="38100" dir="2700000" algn="tl">
                    <a:srgbClr val="000000">
                      <a:alpha val="43137"/>
                    </a:srgbClr>
                  </a:outerShdw>
                </a:effectLst>
                <a:latin typeface="Cambria" pitchFamily="18" charset="0"/>
              </a:rPr>
              <a:t>1:18-19</a:t>
            </a:r>
            <a:r>
              <a:rPr lang="en-US" sz="2400" b="1" dirty="0" smtClean="0">
                <a:latin typeface="Cambria" pitchFamily="18" charset="0"/>
              </a:rPr>
              <a:t>).</a:t>
            </a:r>
          </a:p>
          <a:p>
            <a:pPr marL="230188"/>
            <a:endParaRPr lang="en-US" sz="1000" b="1" dirty="0">
              <a:latin typeface="Cambria" pitchFamily="18" charset="0"/>
            </a:endParaRPr>
          </a:p>
          <a:p>
            <a:pPr marL="573088" indent="-342900">
              <a:spcAft>
                <a:spcPts val="600"/>
              </a:spcAft>
              <a:buFont typeface="Wingdings" panose="05000000000000000000" pitchFamily="2" charset="2"/>
              <a:buChar char="Ø"/>
            </a:pPr>
            <a:r>
              <a:rPr lang="en-US" sz="2400" b="1" dirty="0" smtClean="0">
                <a:latin typeface="Cambria" pitchFamily="18" charset="0"/>
              </a:rPr>
              <a:t>Paul reminded Philemon that he owed Paul his </a:t>
            </a:r>
            <a:r>
              <a:rPr lang="en-US" sz="2400" b="1" i="1" dirty="0" smtClean="0">
                <a:latin typeface="Cambria" pitchFamily="18" charset="0"/>
              </a:rPr>
              <a:t>“own self”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a:t>
            </a:r>
          </a:p>
          <a:p>
            <a:pPr marL="230188"/>
            <a:endParaRPr lang="en-US" sz="1000" b="1" dirty="0">
              <a:latin typeface="Cambria" pitchFamily="18" charset="0"/>
            </a:endParaRPr>
          </a:p>
          <a:p>
            <a:pPr marL="573088" indent="-342900">
              <a:spcAft>
                <a:spcPts val="600"/>
              </a:spcAft>
              <a:buFont typeface="Wingdings" panose="05000000000000000000" pitchFamily="2" charset="2"/>
              <a:buChar char="Ø"/>
            </a:pPr>
            <a:r>
              <a:rPr lang="en-US" sz="2400" b="1" dirty="0" smtClean="0">
                <a:latin typeface="Cambria" pitchFamily="18" charset="0"/>
              </a:rPr>
              <a:t>Paul ask that he would benefit from Philemon </a:t>
            </a:r>
            <a:r>
              <a:rPr lang="en-US" sz="2400" b="1" i="1" dirty="0" smtClean="0">
                <a:latin typeface="Cambria" pitchFamily="18" charset="0"/>
              </a:rPr>
              <a:t>“in the Lord”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1:20</a:t>
            </a:r>
            <a:r>
              <a:rPr lang="en-US" sz="2400" b="1" dirty="0" smtClean="0">
                <a:latin typeface="Cambria" pitchFamily="18" charset="0"/>
              </a:rPr>
              <a:t>).</a:t>
            </a:r>
          </a:p>
          <a:p>
            <a:pPr marL="573088" indent="-342900">
              <a:buFont typeface="Wingdings" panose="05000000000000000000" pitchFamily="2" charset="2"/>
              <a:buChar char="Ø"/>
            </a:pPr>
            <a:endParaRPr lang="en-US" sz="1000" b="1" dirty="0">
              <a:latin typeface="Cambria" pitchFamily="18" charset="0"/>
            </a:endParaRPr>
          </a:p>
          <a:p>
            <a:pPr marL="573088" indent="-342900">
              <a:spcAft>
                <a:spcPts val="600"/>
              </a:spcAft>
              <a:buFont typeface="Wingdings" panose="05000000000000000000" pitchFamily="2" charset="2"/>
              <a:buChar char="Ø"/>
            </a:pPr>
            <a:r>
              <a:rPr lang="en-US" sz="2400" b="1" dirty="0" smtClean="0">
                <a:latin typeface="Cambria" pitchFamily="18" charset="0"/>
              </a:rPr>
              <a:t>Paul expected Philemon would do </a:t>
            </a:r>
            <a:r>
              <a:rPr lang="en-US" sz="2400" b="1" i="1" dirty="0" smtClean="0">
                <a:latin typeface="Cambria" pitchFamily="18" charset="0"/>
              </a:rPr>
              <a:t>“even more”</a:t>
            </a:r>
            <a:r>
              <a:rPr lang="en-US" sz="2400" b="1" dirty="0" smtClean="0">
                <a:latin typeface="Cambria" pitchFamily="18" charset="0"/>
              </a:rPr>
              <a:t> than he ask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a:t>
            </a:r>
            <a:endParaRPr lang="en-US" sz="1000" b="1" dirty="0">
              <a:latin typeface="Cambria" pitchFamily="18" charset="0"/>
            </a:endParaRPr>
          </a:p>
        </p:txBody>
      </p:sp>
    </p:spTree>
    <p:extLst>
      <p:ext uri="{BB962C8B-B14F-4D97-AF65-F5344CB8AC3E}">
        <p14:creationId xmlns:p14="http://schemas.microsoft.com/office/powerpoint/2010/main" xmlns="" val="24924445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1:17-21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6" y="1219200"/>
            <a:ext cx="8673353" cy="5586145"/>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In 1:20, Paul uses a clever play on words, when he says </a:t>
            </a:r>
            <a:r>
              <a:rPr lang="en-US" sz="2400" b="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let me </a:t>
            </a:r>
            <a:r>
              <a:rPr lang="en-US" sz="2400" b="1" i="1" dirty="0" smtClean="0">
                <a:latin typeface="Cambria" panose="02040503050406030204" pitchFamily="18" charset="0"/>
                <a:ea typeface="Cambria" panose="02040503050406030204" pitchFamily="18" charset="0"/>
              </a:rPr>
              <a:t>have joy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onínēmi</a:t>
            </a:r>
            <a:r>
              <a:rPr lang="en-US" sz="2400" b="1" i="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from you in the </a:t>
            </a:r>
            <a:r>
              <a:rPr lang="en-US" sz="2400" b="1" i="1" dirty="0" smtClean="0">
                <a:latin typeface="Cambria" panose="02040503050406030204" pitchFamily="18" charset="0"/>
                <a:ea typeface="Cambria" panose="02040503050406030204" pitchFamily="18" charset="0"/>
              </a:rPr>
              <a:t>Lord</a:t>
            </a:r>
            <a:r>
              <a:rPr lang="en-US" sz="2400" b="1" dirty="0" smtClean="0">
                <a:latin typeface="Cambria" panose="02040503050406030204" pitchFamily="18" charset="0"/>
                <a:ea typeface="Cambria" panose="02040503050406030204" pitchFamily="18" charset="0"/>
              </a:rPr>
              <a:t>.”</a:t>
            </a:r>
            <a:r>
              <a:rPr lang="en-US" sz="2400" b="1" dirty="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This </a:t>
            </a:r>
            <a:r>
              <a:rPr lang="en-US" sz="2400" b="1" dirty="0" smtClean="0">
                <a:latin typeface="Cambria" panose="02040503050406030204" pitchFamily="18" charset="0"/>
                <a:ea typeface="Cambria" panose="02040503050406030204" pitchFamily="18" charset="0"/>
              </a:rPr>
              <a:t>word has he same root as the name Onesimus it means to be  </a:t>
            </a:r>
            <a:r>
              <a:rPr lang="en-US" sz="2400" b="1" i="1" dirty="0">
                <a:latin typeface="Cambria" panose="02040503050406030204" pitchFamily="18" charset="0"/>
                <a:ea typeface="Cambria" panose="02040503050406030204" pitchFamily="18" charset="0"/>
              </a:rPr>
              <a:t>“profitable or </a:t>
            </a:r>
            <a:r>
              <a:rPr lang="en-US" sz="2400" b="1" i="1" dirty="0" smtClean="0">
                <a:latin typeface="Cambria" panose="02040503050406030204" pitchFamily="18" charset="0"/>
                <a:ea typeface="Cambria" panose="02040503050406030204" pitchFamily="18" charset="0"/>
              </a:rPr>
              <a:t>useful.”</a:t>
            </a:r>
          </a:p>
          <a:p>
            <a:pPr indent="457200"/>
            <a:endParaRPr lang="en-US" sz="1000" b="1" i="1" dirty="0">
              <a:latin typeface="Cambria" panose="02040503050406030204" pitchFamily="18" charset="0"/>
              <a:ea typeface="Cambria" panose="02040503050406030204" pitchFamily="18" charset="0"/>
            </a:endParaRPr>
          </a:p>
          <a:p>
            <a:pPr indent="457200">
              <a:spcAft>
                <a:spcPts val="600"/>
              </a:spcAft>
            </a:pPr>
            <a:r>
              <a:rPr lang="en-US" sz="2400" b="1" dirty="0" smtClean="0">
                <a:latin typeface="Cambria" panose="02040503050406030204" pitchFamily="18" charset="0"/>
                <a:ea typeface="Cambria" panose="02040503050406030204" pitchFamily="18" charset="0"/>
              </a:rPr>
              <a:t>The message behind this pun may be Philemon </a:t>
            </a:r>
            <a:r>
              <a:rPr lang="en-US" sz="2400" b="1" i="1" dirty="0" smtClean="0">
                <a:latin typeface="Cambria" panose="02040503050406030204" pitchFamily="18" charset="0"/>
                <a:ea typeface="Cambria" panose="02040503050406030204" pitchFamily="18" charset="0"/>
              </a:rPr>
              <a:t>“Let me have Onesimus –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beneficial one</a:t>
            </a:r>
            <a:r>
              <a:rPr lang="en-US" sz="2400" b="1" i="1" dirty="0" smtClean="0">
                <a:latin typeface="Cambria" panose="02040503050406030204" pitchFamily="18" charset="0"/>
                <a:ea typeface="Cambria" panose="02040503050406030204" pitchFamily="18" charset="0"/>
              </a:rPr>
              <a:t>’ in the Lord.”</a:t>
            </a:r>
          </a:p>
          <a:p>
            <a:pPr indent="457200"/>
            <a:endParaRPr lang="en-US" sz="1000" b="1" dirty="0">
              <a:latin typeface="Cambria" panose="02040503050406030204" pitchFamily="18" charset="0"/>
              <a:ea typeface="Cambria" panose="02040503050406030204" pitchFamily="18" charset="0"/>
            </a:endParaRPr>
          </a:p>
          <a:p>
            <a:pPr indent="457200">
              <a:spcAft>
                <a:spcPts val="600"/>
              </a:spcAft>
            </a:pPr>
            <a:r>
              <a:rPr lang="en-US" sz="2400" b="1" dirty="0" smtClean="0">
                <a:latin typeface="Cambria" panose="02040503050406030204" pitchFamily="18" charset="0"/>
                <a:ea typeface="Cambria" panose="02040503050406030204" pitchFamily="18" charset="0"/>
              </a:rPr>
              <a:t>If  Philemon wasn’t reading between the lines, perhaps Apphia, his wife or his fellow worker Archippus would have helped  him realize the magnitude of Paul’s request.</a:t>
            </a:r>
          </a:p>
          <a:p>
            <a:pPr indent="457200"/>
            <a:endParaRPr lang="en-US" sz="1000" b="1" dirty="0">
              <a:latin typeface="Cambria" panose="02040503050406030204" pitchFamily="18" charset="0"/>
              <a:ea typeface="Cambria" panose="02040503050406030204" pitchFamily="18" charset="0"/>
            </a:endParaRPr>
          </a:p>
          <a:p>
            <a:pPr indent="457200">
              <a:spcAft>
                <a:spcPts val="600"/>
              </a:spcAft>
            </a:pPr>
            <a:r>
              <a:rPr lang="en-US" sz="2400" b="1" dirty="0" smtClean="0">
                <a:latin typeface="Cambria" panose="02040503050406030204" pitchFamily="18" charset="0"/>
                <a:ea typeface="Cambria" panose="02040503050406030204" pitchFamily="18" charset="0"/>
              </a:rPr>
              <a:t> If not perhaps one of the church members would have said Philemon, </a:t>
            </a:r>
            <a:r>
              <a:rPr lang="en-US" sz="2400" b="1" i="1" dirty="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I wonder if Paul would like you to send Onesimus back to minister with him.  That would be a pretty nice think to do, don’t you think</a:t>
            </a:r>
            <a:r>
              <a:rPr lang="en-US" sz="2400" b="1" i="1" dirty="0" smtClean="0">
                <a:latin typeface="Cambria" panose="02040503050406030204" pitchFamily="18" charset="0"/>
                <a:ea typeface="Cambria" panose="02040503050406030204" pitchFamily="18" charset="0"/>
              </a:rPr>
              <a:t>?” </a:t>
            </a:r>
            <a:endParaRPr lang="en-US" sz="1200" b="1" i="1" dirty="0">
              <a:latin typeface="Cambria" pitchFamily="18" charset="0"/>
            </a:endParaRPr>
          </a:p>
        </p:txBody>
      </p:sp>
    </p:spTree>
    <p:extLst>
      <p:ext uri="{BB962C8B-B14F-4D97-AF65-F5344CB8AC3E}">
        <p14:creationId xmlns:p14="http://schemas.microsoft.com/office/powerpoint/2010/main" xmlns="" val="5282981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58750"/>
            <a:ext cx="85344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497541" y="1295400"/>
            <a:ext cx="8229600" cy="4431983"/>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PURPOSE </a:t>
            </a:r>
            <a:r>
              <a:rPr lang="en-US" sz="2400" b="1" dirty="0">
                <a:effectLst>
                  <a:outerShdw blurRad="38100" dist="38100" dir="2700000" algn="tl">
                    <a:srgbClr val="000000">
                      <a:alpha val="43137"/>
                    </a:srgbClr>
                  </a:outerShdw>
                </a:effectLst>
                <a:latin typeface="Cambria" pitchFamily="18" charset="0"/>
              </a:rPr>
              <a:t>OF THE EPISTLE:</a:t>
            </a:r>
            <a:r>
              <a:rPr lang="en-US" sz="2800" b="1" dirty="0">
                <a:effectLst>
                  <a:outerShdw blurRad="38100" dist="38100" dir="2700000" algn="tl">
                    <a:srgbClr val="000000">
                      <a:alpha val="43137"/>
                    </a:srgbClr>
                  </a:outerShdw>
                </a:effectLst>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anose="02040503050406030204" pitchFamily="18" charset="0"/>
                <a:ea typeface="Cambria" panose="02040503050406030204" pitchFamily="18" charset="0"/>
              </a:rPr>
              <a:t>Paul’s </a:t>
            </a:r>
            <a:r>
              <a:rPr lang="en-US" sz="2400" b="1" dirty="0">
                <a:latin typeface="Cambria" panose="02040503050406030204" pitchFamily="18" charset="0"/>
                <a:ea typeface="Cambria" panose="02040503050406030204" pitchFamily="18" charset="0"/>
              </a:rPr>
              <a:t>primary objective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to reconcile the relationship between Philemon and Onesimus and to show the implications of the gospel on    the issue of slavery.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So, he writes </a:t>
            </a:r>
            <a:r>
              <a:rPr lang="en-US" sz="2400" b="1" dirty="0">
                <a:latin typeface="Cambria" panose="02040503050406030204" pitchFamily="18" charset="0"/>
                <a:ea typeface="Cambria" panose="02040503050406030204" pitchFamily="18" charset="0"/>
              </a:rPr>
              <a:t>this letter </a:t>
            </a:r>
            <a:r>
              <a:rPr lang="en-US" sz="2400" b="1" dirty="0" smtClean="0">
                <a:latin typeface="Cambria" panose="02040503050406030204" pitchFamily="18" charset="0"/>
                <a:ea typeface="Cambria" panose="02040503050406030204" pitchFamily="18" charset="0"/>
              </a:rPr>
              <a:t>asking </a:t>
            </a:r>
            <a:r>
              <a:rPr lang="en-US" sz="2400" b="1" dirty="0">
                <a:latin typeface="Cambria" panose="02040503050406030204" pitchFamily="18" charset="0"/>
                <a:ea typeface="Cambria" panose="02040503050406030204" pitchFamily="18" charset="0"/>
              </a:rPr>
              <a:t>Philemon to receive Onesimus, </a:t>
            </a:r>
            <a:r>
              <a:rPr lang="en-US" sz="2400" b="1" dirty="0" smtClean="0">
                <a:latin typeface="Cambria" panose="02040503050406030204" pitchFamily="18" charset="0"/>
                <a:ea typeface="Cambria" panose="02040503050406030204" pitchFamily="18" charset="0"/>
              </a:rPr>
              <a:t>his runaway slave, back </a:t>
            </a:r>
            <a:r>
              <a:rPr lang="en-US" sz="2400" b="1" dirty="0">
                <a:latin typeface="Cambria" panose="02040503050406030204" pitchFamily="18" charset="0"/>
                <a:ea typeface="Cambria" panose="02040503050406030204" pitchFamily="18" charset="0"/>
              </a:rPr>
              <a:t>as a brother in Christ and not as </a:t>
            </a:r>
            <a:r>
              <a:rPr lang="en-US" sz="2400" b="1" dirty="0" smtClean="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slave.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the letter, </a:t>
            </a:r>
            <a:r>
              <a:rPr lang="en-US" sz="2400" b="1" dirty="0" smtClean="0">
                <a:latin typeface="Cambria" panose="02040503050406030204" pitchFamily="18" charset="0"/>
                <a:ea typeface="Cambria" panose="02040503050406030204" pitchFamily="18" charset="0"/>
              </a:rPr>
              <a:t>Paul emphasizes </a:t>
            </a:r>
            <a:r>
              <a:rPr lang="en-US" sz="2400" b="1" dirty="0">
                <a:latin typeface="Cambria" panose="02040503050406030204" pitchFamily="18" charset="0"/>
                <a:ea typeface="Cambria" panose="02040503050406030204" pitchFamily="18" charset="0"/>
              </a:rPr>
              <a:t>the Christian virtue of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400" b="1" dirty="0">
                <a:latin typeface="Cambria" panose="02040503050406030204" pitchFamily="18" charset="0"/>
                <a:ea typeface="Cambria" panose="02040503050406030204" pitchFamily="18" charset="0"/>
              </a:rPr>
              <a:t> and the power of the gospel to break down social barriers and promote equality among all believers. </a:t>
            </a:r>
            <a:endParaRPr lang="en-US" sz="2400" b="1" dirty="0" smtClean="0">
              <a:latin typeface="Cambria" panose="02040503050406030204" pitchFamily="18" charset="0"/>
              <a:ea typeface="Cambria" panose="02040503050406030204" pitchFamily="18" charset="0"/>
            </a:endParaRPr>
          </a:p>
          <a:p>
            <a:pPr indent="457200">
              <a:spcAft>
                <a:spcPts val="1200"/>
              </a:spcAft>
            </a:pPr>
            <a:endParaRPr lang="en-US" sz="8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9635963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34471"/>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1:17-21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5724644"/>
          </a:xfrm>
          <a:prstGeom prst="rect">
            <a:avLst/>
          </a:prstGeom>
          <a:noFill/>
          <a:effectLst/>
        </p:spPr>
        <p:txBody>
          <a:bodyPr wrap="square" rtlCol="0">
            <a:spAutoFit/>
          </a:bodyPr>
          <a:lstStyle/>
          <a:p>
            <a:pPr indent="457200">
              <a:spcAft>
                <a:spcPts val="600"/>
              </a:spcAft>
            </a:pPr>
            <a:r>
              <a:rPr lang="en-US" sz="2400" b="1" i="1" dirty="0" smtClean="0">
                <a:effectLst>
                  <a:outerShdw blurRad="38100" dist="38100" dir="2700000" algn="tl">
                    <a:srgbClr val="000000">
                      <a:alpha val="43137"/>
                    </a:srgbClr>
                  </a:outerShdw>
                </a:effectLst>
                <a:latin typeface="Cambria" pitchFamily="18" charset="0"/>
              </a:rPr>
              <a:t>Swindoll </a:t>
            </a:r>
            <a:r>
              <a:rPr lang="en-US" sz="2400" b="1" dirty="0" smtClean="0">
                <a:latin typeface="Cambria" pitchFamily="18" charset="0"/>
              </a:rPr>
              <a:t>suggest two things assures him that Philemon forgave Onesimus, accepted him as a brother in Christ, freed him from slavery, canceled his debt, and perhaps even paid for his return trip to the apostle Paul.</a:t>
            </a:r>
          </a:p>
          <a:p>
            <a:pPr indent="457200"/>
            <a:endParaRPr lang="en-US" sz="1000" b="1" dirty="0">
              <a:latin typeface="Cambria" pitchFamily="18" charset="0"/>
            </a:endParaRPr>
          </a:p>
          <a:p>
            <a:pPr indent="457200">
              <a:spcAft>
                <a:spcPts val="600"/>
              </a:spcAft>
            </a:pPr>
            <a:r>
              <a:rPr lang="en-US" sz="2400" b="1" i="1" dirty="0" smtClean="0">
                <a:effectLst>
                  <a:outerShdw blurRad="38100" dist="38100" dir="2700000" algn="tl">
                    <a:srgbClr val="000000">
                      <a:alpha val="43137"/>
                    </a:srgbClr>
                  </a:outerShdw>
                </a:effectLst>
                <a:latin typeface="Cambria" pitchFamily="18" charset="0"/>
              </a:rPr>
              <a:t>First </a:t>
            </a:r>
            <a:r>
              <a:rPr lang="en-US" sz="2400" b="1" dirty="0" smtClean="0">
                <a:latin typeface="Cambria" pitchFamily="18" charset="0"/>
              </a:rPr>
              <a:t>– We have the book of Philemon in the canon of Scripture.  He says “I suspect if Philemon had balked at Paul’s request and decided </a:t>
            </a:r>
            <a:r>
              <a:rPr lang="en-US" sz="2400" b="1" dirty="0" smtClean="0">
                <a:latin typeface="Cambria" pitchFamily="18" charset="0"/>
              </a:rPr>
              <a:t>to double </a:t>
            </a:r>
            <a:r>
              <a:rPr lang="en-US" sz="2400" b="1" dirty="0" smtClean="0">
                <a:latin typeface="Cambria" pitchFamily="18" charset="0"/>
              </a:rPr>
              <a:t>down on his rejection of Onesimus as </a:t>
            </a:r>
            <a:r>
              <a:rPr lang="en-US" sz="2400" b="1" dirty="0" smtClean="0">
                <a:latin typeface="Cambria" pitchFamily="18" charset="0"/>
              </a:rPr>
              <a:t>‘useless,’ </a:t>
            </a:r>
            <a:r>
              <a:rPr lang="en-US" sz="2400" b="1" dirty="0" smtClean="0">
                <a:latin typeface="Cambria" pitchFamily="18" charset="0"/>
              </a:rPr>
              <a:t>this letter probably would not have been preserved and copied far and wide.”  </a:t>
            </a:r>
          </a:p>
          <a:p>
            <a:pPr indent="457200"/>
            <a:endParaRPr lang="en-US" sz="1000" b="1" dirty="0">
              <a:latin typeface="Cambria" pitchFamily="18" charset="0"/>
            </a:endParaRPr>
          </a:p>
          <a:p>
            <a:pPr indent="457200">
              <a:spcAft>
                <a:spcPts val="600"/>
              </a:spcAft>
            </a:pPr>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If the Onesimus serving as bishop of Ephesus around AD110 was the same Onesimus as in the letter to Philemon, it’s likely that he was granted his freedom from bond-service to Philemon to become a lifelong bond-servant of Jesus Christ.  </a:t>
            </a:r>
            <a:endParaRPr lang="en-US" sz="1200" b="1" dirty="0">
              <a:latin typeface="Cambria" pitchFamily="18" charset="0"/>
            </a:endParaRPr>
          </a:p>
        </p:txBody>
      </p:sp>
    </p:spTree>
    <p:extLst>
      <p:ext uri="{BB962C8B-B14F-4D97-AF65-F5344CB8AC3E}">
        <p14:creationId xmlns:p14="http://schemas.microsoft.com/office/powerpoint/2010/main" xmlns="" val="32151364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1:17-21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5062180"/>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Philemon wasn’t obligated to cancel Onesimus</a:t>
            </a:r>
            <a:r>
              <a:rPr lang="en-US" sz="2400" b="1" dirty="0" smtClean="0">
                <a:latin typeface="Cambria" pitchFamily="18" charset="0"/>
              </a:rPr>
              <a:t>’ </a:t>
            </a:r>
            <a:r>
              <a:rPr lang="en-US" sz="2400" b="1" dirty="0" smtClean="0">
                <a:latin typeface="Cambria" pitchFamily="18" charset="0"/>
              </a:rPr>
              <a:t>debt or to free him from service (</a:t>
            </a:r>
            <a:r>
              <a:rPr lang="en-US" sz="2400" b="1" dirty="0" smtClean="0">
                <a:effectLst>
                  <a:outerShdw blurRad="38100" dist="38100" dir="2700000" algn="tl">
                    <a:srgbClr val="000000">
                      <a:alpha val="43137"/>
                    </a:srgbClr>
                  </a:outerShdw>
                </a:effectLst>
                <a:latin typeface="Cambria" pitchFamily="18" charset="0"/>
              </a:rPr>
              <a:t>1Cor</a:t>
            </a:r>
            <a:r>
              <a:rPr lang="en-US" sz="2400" b="1" dirty="0" smtClean="0">
                <a:effectLst>
                  <a:outerShdw blurRad="38100" dist="38100" dir="2700000" algn="tl">
                    <a:srgbClr val="000000">
                      <a:alpha val="43137"/>
                    </a:srgbClr>
                  </a:outerShdw>
                </a:effectLst>
                <a:latin typeface="Cambria" pitchFamily="18" charset="0"/>
              </a:rPr>
              <a:t>. 7:21-24</a:t>
            </a:r>
            <a:r>
              <a:rPr lang="en-US" sz="2400" b="1" dirty="0" smtClean="0">
                <a:latin typeface="Cambria" pitchFamily="18" charset="0"/>
              </a:rPr>
              <a:t>).  But he was obligated to forgive him as a brother in Christ. </a:t>
            </a:r>
          </a:p>
          <a:p>
            <a:pPr indent="457200"/>
            <a:endParaRPr lang="en-US" sz="1000" b="1" dirty="0" smtClean="0">
              <a:latin typeface="Cambria" pitchFamily="18" charset="0"/>
            </a:endParaRPr>
          </a:p>
          <a:p>
            <a:pPr indent="457200">
              <a:spcAft>
                <a:spcPts val="600"/>
              </a:spcAft>
            </a:pPr>
            <a:r>
              <a:rPr lang="en-US" sz="2400" b="1" dirty="0" smtClean="0">
                <a:latin typeface="Cambria" pitchFamily="18" charset="0"/>
              </a:rPr>
              <a:t>Our conversion to Christ doesn’t mean all our financial debts or contractual obligations are suspended.  Paul acknowledged this when he promised to pay whatever financial loss Philemon incurred because of Onesimus (</a:t>
            </a:r>
            <a:r>
              <a:rPr lang="en-US" sz="2400" b="1" dirty="0" smtClean="0">
                <a:effectLst>
                  <a:outerShdw blurRad="38100" dist="38100" dir="2700000" algn="tl">
                    <a:srgbClr val="000000">
                      <a:alpha val="43137"/>
                    </a:srgbClr>
                  </a:outerShdw>
                </a:effectLst>
                <a:latin typeface="Cambria" pitchFamily="18" charset="0"/>
              </a:rPr>
              <a:t>1:18-19</a:t>
            </a:r>
            <a:r>
              <a:rPr lang="en-US" sz="2400" b="1" dirty="0" smtClean="0">
                <a:latin typeface="Cambria" pitchFamily="18" charset="0"/>
              </a:rPr>
              <a:t>).</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Moved by Paul’s passionate plea on behalf of the once useless-turned-useful Onesimus, Philemon probably wrote across his former slave’s tally of wrongs, “</a:t>
            </a:r>
            <a:r>
              <a:rPr lang="en-US" sz="2400" b="1" dirty="0" smtClean="0">
                <a:effectLst>
                  <a:outerShdw blurRad="38100" dist="38100" dir="2700000" algn="tl">
                    <a:srgbClr val="000000">
                      <a:alpha val="43137"/>
                    </a:srgbClr>
                  </a:outerShdw>
                </a:effectLst>
                <a:latin typeface="Cambria" pitchFamily="18" charset="0"/>
              </a:rPr>
              <a:t>PAID IN FULL</a:t>
            </a:r>
            <a:r>
              <a:rPr lang="en-US" sz="2400" b="1" dirty="0" smtClean="0">
                <a:latin typeface="Cambria" pitchFamily="18" charset="0"/>
              </a:rPr>
              <a:t>” – just as Christ had done for him years earlier</a:t>
            </a:r>
            <a:r>
              <a:rPr lang="en-US" sz="2400" b="1" dirty="0" smtClean="0">
                <a:latin typeface="Cambria" pitchFamily="18" charset="0"/>
              </a:rPr>
              <a:t>. </a:t>
            </a:r>
            <a:endParaRPr lang="en-US" sz="1000" b="1" dirty="0" smtClean="0">
              <a:latin typeface="Cambria" pitchFamily="18" charset="0"/>
            </a:endParaRPr>
          </a:p>
        </p:txBody>
      </p:sp>
    </p:spTree>
    <p:extLst>
      <p:ext uri="{BB962C8B-B14F-4D97-AF65-F5344CB8AC3E}">
        <p14:creationId xmlns:p14="http://schemas.microsoft.com/office/powerpoint/2010/main" xmlns="" val="1728663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347" y="1295400"/>
            <a:ext cx="8559053" cy="3369409"/>
          </a:xfrm>
          <a:prstGeom prst="rect">
            <a:avLst/>
          </a:prstGeom>
          <a:solidFill>
            <a:srgbClr val="5BD4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22</a:t>
            </a:r>
            <a:r>
              <a:rPr lang="en-US" sz="2800" i="1" dirty="0" smtClean="0">
                <a:latin typeface="Georgia" panose="02040502050405020303" pitchFamily="18" charset="0"/>
              </a:rPr>
              <a:t>But</a:t>
            </a:r>
            <a:r>
              <a:rPr lang="en-US" sz="2800" i="1" dirty="0">
                <a:latin typeface="Georgia" panose="02040502050405020303" pitchFamily="18" charset="0"/>
              </a:rPr>
              <a:t>, meanwhile, also prepare a guest room for me, for I trust that through your prayers I shall be granted to you</a:t>
            </a:r>
            <a:r>
              <a:rPr lang="en-US" sz="2800" i="1" dirty="0" smtClean="0">
                <a:latin typeface="Georgia" panose="02040502050405020303" pitchFamily="18" charset="0"/>
              </a:rPr>
              <a:t>.  </a:t>
            </a:r>
            <a:r>
              <a:rPr lang="en-US" sz="2800" b="1" i="1" baseline="30000" dirty="0" smtClean="0">
                <a:latin typeface="Georgia" panose="02040502050405020303" pitchFamily="18" charset="0"/>
              </a:rPr>
              <a:t>23</a:t>
            </a:r>
            <a:r>
              <a:rPr lang="en-US" sz="2800" i="1" dirty="0" smtClean="0">
                <a:latin typeface="Georgia" panose="02040502050405020303" pitchFamily="18" charset="0"/>
              </a:rPr>
              <a:t>Epaphras</a:t>
            </a:r>
            <a:r>
              <a:rPr lang="en-US" sz="2800" i="1" dirty="0">
                <a:latin typeface="Georgia" panose="02040502050405020303" pitchFamily="18" charset="0"/>
              </a:rPr>
              <a:t>, my fellow prisoner in Christ Jesus, greets you, </a:t>
            </a:r>
            <a:r>
              <a:rPr lang="en-US" sz="2800" b="1" i="1" baseline="30000" dirty="0" smtClean="0">
                <a:latin typeface="Georgia" panose="02040502050405020303" pitchFamily="18" charset="0"/>
              </a:rPr>
              <a:t>24</a:t>
            </a:r>
            <a:r>
              <a:rPr lang="en-US" sz="2800" i="1" dirty="0" smtClean="0">
                <a:latin typeface="Georgia" panose="02040502050405020303" pitchFamily="18" charset="0"/>
              </a:rPr>
              <a:t>as </a:t>
            </a:r>
            <a:r>
              <a:rPr lang="en-US" sz="2800" i="1" dirty="0">
                <a:latin typeface="Georgia" panose="02040502050405020303" pitchFamily="18" charset="0"/>
              </a:rPr>
              <a:t>do Mark, Aristarchus, Demas, Luke, my fellow laborers. </a:t>
            </a:r>
            <a:r>
              <a:rPr lang="en-US" sz="2800" b="1" i="1" baseline="30000" dirty="0" smtClean="0">
                <a:latin typeface="Georgia" panose="02040502050405020303" pitchFamily="18" charset="0"/>
              </a:rPr>
              <a:t>25</a:t>
            </a:r>
            <a:r>
              <a:rPr lang="en-US" sz="2800" i="1" dirty="0" smtClean="0">
                <a:latin typeface="Georgia" panose="02040502050405020303" pitchFamily="18" charset="0"/>
              </a:rPr>
              <a:t>The </a:t>
            </a:r>
            <a:r>
              <a:rPr lang="en-US" sz="2800" i="1" dirty="0">
                <a:latin typeface="Georgia" panose="02040502050405020303" pitchFamily="18" charset="0"/>
              </a:rPr>
              <a:t>grace of our Lord Jesus Christ be with your spirit. </a:t>
            </a:r>
            <a:r>
              <a:rPr lang="en-US" sz="2800" i="1" dirty="0" smtClean="0">
                <a:latin typeface="Georgia" panose="02040502050405020303" pitchFamily="18" charset="0"/>
              </a:rPr>
              <a:t> Amen</a:t>
            </a:r>
            <a:r>
              <a:rPr lang="en-US" sz="2800" i="1" dirty="0">
                <a:latin typeface="Georgia" panose="02040502050405020303" pitchFamily="18" charset="0"/>
              </a:rPr>
              <a:t>.</a:t>
            </a: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1:22-25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15252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1:22-25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30" y="1219200"/>
            <a:ext cx="8592670" cy="4847481"/>
          </a:xfrm>
          <a:prstGeom prst="rect">
            <a:avLst/>
          </a:prstGeom>
          <a:noFill/>
          <a:effectLst/>
        </p:spPr>
        <p:txBody>
          <a:bodyPr wrap="square" rtlCol="0">
            <a:spAutoFit/>
          </a:bodyPr>
          <a:lstStyle/>
          <a:p>
            <a:pPr indent="457200">
              <a:spcAft>
                <a:spcPts val="6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Final Greeting and Benediction! </a:t>
            </a:r>
            <a:r>
              <a:rPr lang="en-US" sz="2400" b="1" dirty="0" smtClean="0">
                <a:latin typeface="Cambria" pitchFamily="18" charset="0"/>
              </a:rPr>
              <a:t> </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In Paul’s closing remarks, he expresses hope that he will be released in answer to their prayers.  He promises, when he is released to visit Philemon and the Church in Colossae. </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In fact, Paul is so confident in his deliverance from bondage in Rome that he tells Philemon</a:t>
            </a:r>
            <a:r>
              <a:rPr lang="en-US" sz="2400" b="1" dirty="0" smtClean="0">
                <a:latin typeface="Cambria" pitchFamily="18" charset="0"/>
              </a:rPr>
              <a:t>, </a:t>
            </a:r>
            <a:r>
              <a:rPr lang="en-US" sz="2400" b="1" i="1" dirty="0" smtClean="0">
                <a:latin typeface="Cambria" pitchFamily="18" charset="0"/>
              </a:rPr>
              <a:t>“prepare a guest room for me”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1:22</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What Optimism!</a:t>
            </a:r>
          </a:p>
          <a:p>
            <a:pPr indent="457200"/>
            <a:endParaRPr lang="en-US" sz="1000" b="1" dirty="0" smtClean="0">
              <a:latin typeface="Cambria" pitchFamily="18" charset="0"/>
            </a:endParaRPr>
          </a:p>
          <a:p>
            <a:pPr indent="457200">
              <a:spcAft>
                <a:spcPts val="600"/>
              </a:spcAft>
            </a:pPr>
            <a:r>
              <a:rPr lang="en-US" sz="2400" b="1" dirty="0" smtClean="0">
                <a:latin typeface="Cambria" pitchFamily="18" charset="0"/>
              </a:rPr>
              <a:t>Besides instilling hope that Philemon would likely be seeing his old friend Paul soon, this statement may also have put some pressure on Philemon to make a favorable decision regarding Onesimus. </a:t>
            </a:r>
            <a:endParaRPr lang="en-US" sz="1000" b="1" dirty="0">
              <a:latin typeface="Cambria" pitchFamily="18" charset="0"/>
            </a:endParaRPr>
          </a:p>
        </p:txBody>
      </p:sp>
    </p:spTree>
    <p:extLst>
      <p:ext uri="{BB962C8B-B14F-4D97-AF65-F5344CB8AC3E}">
        <p14:creationId xmlns:p14="http://schemas.microsoft.com/office/powerpoint/2010/main" xmlns="" val="34879945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1:22-25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0658" y="1206500"/>
            <a:ext cx="8498541" cy="4616648"/>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Had Philemon expected Paul to be in prison for a few more years, it may have been easier for him to drag his feet and get a few more years of service out the runaway slave to help settle his account. </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But the prospect of Paul arriving in Colossae in months, even if it was just a prospect, could have encouraged a more timely decision to </a:t>
            </a:r>
            <a:r>
              <a:rPr lang="en-US" sz="2400" b="1" i="1" dirty="0" smtClean="0">
                <a:latin typeface="Cambria" pitchFamily="18" charset="0"/>
              </a:rPr>
              <a:t>“do what is proper”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a:t>
            </a:r>
          </a:p>
          <a:p>
            <a:pPr indent="457200"/>
            <a:endParaRPr lang="en-US" sz="1000" b="1" dirty="0">
              <a:latin typeface="Cambria" pitchFamily="18" charset="0"/>
            </a:endParaRPr>
          </a:p>
          <a:p>
            <a:pPr indent="457200">
              <a:spcAft>
                <a:spcPts val="600"/>
              </a:spcAft>
            </a:pPr>
            <a:r>
              <a:rPr lang="en-US" sz="2400" b="1" dirty="0" smtClean="0">
                <a:latin typeface="Cambria" pitchFamily="18" charset="0"/>
              </a:rPr>
              <a:t>Prior to Paul’s formal blessing of grace for Philemon, this short letter ends with greetings from Epaphras, Mark, Aristarchus, Demas and Luke (</a:t>
            </a:r>
            <a:r>
              <a:rPr lang="en-US" sz="2400" b="1" dirty="0" smtClean="0">
                <a:effectLst>
                  <a:outerShdw blurRad="38100" dist="38100" dir="2700000" algn="tl">
                    <a:srgbClr val="000000">
                      <a:alpha val="43137"/>
                    </a:srgbClr>
                  </a:outerShdw>
                </a:effectLst>
                <a:latin typeface="Cambria" pitchFamily="18" charset="0"/>
              </a:rPr>
              <a:t>1:23-24</a:t>
            </a:r>
            <a:r>
              <a:rPr lang="en-US" sz="2400" b="1" dirty="0" smtClean="0">
                <a:latin typeface="Cambria" pitchFamily="18" charset="0"/>
              </a:rPr>
              <a:t>) – fellow labors also mentioned at the end of Colossians (</a:t>
            </a:r>
            <a:r>
              <a:rPr lang="en-US" sz="2400" b="1" dirty="0" smtClean="0">
                <a:effectLst>
                  <a:outerShdw blurRad="38100" dist="38100" dir="2700000" algn="tl">
                    <a:srgbClr val="000000">
                      <a:alpha val="43137"/>
                    </a:srgbClr>
                  </a:outerShdw>
                </a:effectLst>
                <a:latin typeface="Cambria" pitchFamily="18" charset="0"/>
              </a:rPr>
              <a:t>Col. </a:t>
            </a:r>
            <a:r>
              <a:rPr lang="en-US" sz="2400" b="1" dirty="0" smtClean="0">
                <a:effectLst>
                  <a:outerShdw blurRad="38100" dist="38100" dir="2700000" algn="tl">
                    <a:srgbClr val="000000">
                      <a:alpha val="43137"/>
                    </a:srgbClr>
                  </a:outerShdw>
                </a:effectLst>
                <a:latin typeface="Cambria" pitchFamily="18" charset="0"/>
              </a:rPr>
              <a:t>4:10-14</a:t>
            </a:r>
            <a:r>
              <a:rPr lang="en-US" sz="2400" b="1" dirty="0" smtClean="0">
                <a:latin typeface="Cambria" pitchFamily="18" charset="0"/>
              </a:rPr>
              <a:t>). </a:t>
            </a:r>
            <a:endParaRPr lang="en-US" sz="1000" b="1" dirty="0" smtClean="0">
              <a:latin typeface="Cambria" pitchFamily="18" charset="0"/>
            </a:endParaRPr>
          </a:p>
        </p:txBody>
      </p:sp>
    </p:spTree>
    <p:extLst>
      <p:ext uri="{BB962C8B-B14F-4D97-AF65-F5344CB8AC3E}">
        <p14:creationId xmlns:p14="http://schemas.microsoft.com/office/powerpoint/2010/main" xmlns="" val="14994568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1:22-25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0658" y="1206500"/>
            <a:ext cx="8574741" cy="2908489"/>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Not only were there faithful witnesses to the handling of the matter of Onesimus in Colossae, but there was also a sizable circle of saints with Paul in Rome who knew Onesimus and would be eager to learn of Philemon’s decision on the matter. </a:t>
            </a:r>
          </a:p>
          <a:p>
            <a:pPr indent="457200"/>
            <a:endParaRPr lang="en-US" sz="1000" b="1" dirty="0" smtClean="0">
              <a:latin typeface="Cambria" pitchFamily="18" charset="0"/>
            </a:endParaRPr>
          </a:p>
          <a:p>
            <a:pPr indent="457200">
              <a:spcAft>
                <a:spcPts val="600"/>
              </a:spcAft>
            </a:pPr>
            <a:r>
              <a:rPr lang="en-US" sz="2400" b="1" dirty="0" smtClean="0">
                <a:latin typeface="Cambria" pitchFamily="18" charset="0"/>
              </a:rPr>
              <a:t>There is nothing like a little loving accountability to urge a believer to “do even more” </a:t>
            </a:r>
            <a:r>
              <a:rPr lang="en-US" sz="2400" b="1" dirty="0" smtClean="0">
                <a:latin typeface="Cambria" pitchFamily="18" charset="0"/>
              </a:rPr>
              <a:t>that </a:t>
            </a:r>
            <a:r>
              <a:rPr lang="en-US" sz="2400" b="1" dirty="0" smtClean="0">
                <a:latin typeface="Cambria" pitchFamily="18" charset="0"/>
              </a:rPr>
              <a:t>what is required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 </a:t>
            </a:r>
            <a:endParaRPr lang="en-US" sz="1000" b="1" dirty="0" smtClean="0">
              <a:latin typeface="Cambria" pitchFamily="18" charset="0"/>
            </a:endParaRPr>
          </a:p>
        </p:txBody>
      </p:sp>
    </p:spTree>
    <p:extLst>
      <p:ext uri="{BB962C8B-B14F-4D97-AF65-F5344CB8AC3E}">
        <p14:creationId xmlns:p14="http://schemas.microsoft.com/office/powerpoint/2010/main" xmlns="" val="803561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Finding Forgiveness and Freedom in Philemon</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Forgiveness and Freedom</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382000"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This letter to Philemon contains a powerful example of Christlike selfless intercession on behalf of another.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also provides a grand testimony of the transforming power of God’s grace in the life of a redeemed sinner; and it offers these </a:t>
            </a:r>
            <a:r>
              <a:rPr lang="en-US" sz="2400" b="1" i="1" u="sng" dirty="0" smtClean="0">
                <a:latin typeface="Cambria" panose="02040503050406030204" pitchFamily="18" charset="0"/>
                <a:ea typeface="Cambria" panose="02040503050406030204" pitchFamily="18" charset="0"/>
              </a:rPr>
              <a:t>five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comparisons</a:t>
            </a:r>
            <a:r>
              <a:rPr lang="en-US" sz="2400" b="1" dirty="0" smtClean="0">
                <a:latin typeface="Cambria" panose="02040503050406030204" pitchFamily="18" charset="0"/>
                <a:ea typeface="Cambria" panose="02040503050406030204" pitchFamily="18" charset="0"/>
              </a:rPr>
              <a:t> between Philemon’s themes and our own salvation.</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731520" indent="-36576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Every Christian was once a fugitive.</a:t>
            </a:r>
          </a:p>
          <a:p>
            <a:pPr marL="731520" indent="-36576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Our guilt was great and our penalty was severe.</a:t>
            </a:r>
          </a:p>
          <a:p>
            <a:pPr marL="731520" indent="-36576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Grace grants us a stay of judgment and the intercession of an Advocate.</a:t>
            </a:r>
          </a:p>
          <a:p>
            <a:pPr marL="731520" indent="-36576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Our debt has been paid in full by Christ.</a:t>
            </a:r>
          </a:p>
          <a:p>
            <a:pPr marL="731520" indent="-36576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Our rightful Owner accepts us back and adopts us into His family.</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Forgiveness and Freedom</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10600" cy="5509200"/>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Every Christian was once a fugitive.</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Like Onesimus, we were cowering from God’s law and trying to outrun the consequences of our actions.  Scripture says that </a:t>
            </a:r>
            <a:r>
              <a:rPr lang="en-US" sz="2400" b="1" i="1" dirty="0" smtClean="0">
                <a:latin typeface="Cambria" panose="02040503050406030204" pitchFamily="18" charset="0"/>
                <a:ea typeface="Cambria" panose="02040503050406030204" pitchFamily="18" charset="0"/>
              </a:rPr>
              <a:t>“all have sinned and fall short of the glory of God”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3:23</a:t>
            </a:r>
            <a:r>
              <a:rPr lang="en-US" sz="2400" b="1" dirty="0" smtClean="0">
                <a:latin typeface="Cambria" panose="02040503050406030204" pitchFamily="18" charset="0"/>
                <a:ea typeface="Cambria" panose="02040503050406030204" pitchFamily="18" charset="0"/>
              </a:rPr>
              <a:t>).  And like </a:t>
            </a:r>
            <a:r>
              <a:rPr lang="en-US" sz="2400" b="1" dirty="0" smtClean="0">
                <a:latin typeface="Cambria" panose="02040503050406030204" pitchFamily="18" charset="0"/>
                <a:ea typeface="Cambria" panose="02040503050406030204" pitchFamily="18" charset="0"/>
              </a:rPr>
              <a:t>Onesimus, </a:t>
            </a:r>
            <a:r>
              <a:rPr lang="en-US" sz="2400" b="1" dirty="0" smtClean="0">
                <a:latin typeface="Cambria" panose="02040503050406030204" pitchFamily="18" charset="0"/>
                <a:ea typeface="Cambria" panose="02040503050406030204" pitchFamily="18" charset="0"/>
              </a:rPr>
              <a:t>we can’t escape the fact of our own enslavement to sin and death.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Our guilt was great and our penalty was severe.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Romans 6:23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“the wages of sin is death.”</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Had Onesimus </a:t>
            </a:r>
            <a:r>
              <a:rPr lang="en-US" sz="2400" b="1" dirty="0" smtClean="0">
                <a:latin typeface="Cambria" panose="02040503050406030204" pitchFamily="18" charset="0"/>
                <a:ea typeface="Cambria" panose="02040503050406030204" pitchFamily="18" charset="0"/>
              </a:rPr>
              <a:t>been left without grace and mercy, he would have been subject to possible punishment by death.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fact, it was just what he deserved under the law.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same is true for all of us.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penalty for our own sin against God was severe and our guilt weighted heavily. </a:t>
            </a:r>
          </a:p>
        </p:txBody>
      </p:sp>
    </p:spTree>
    <p:extLst>
      <p:ext uri="{BB962C8B-B14F-4D97-AF65-F5344CB8AC3E}">
        <p14:creationId xmlns:p14="http://schemas.microsoft.com/office/powerpoint/2010/main" xmlns="" val="9505658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Forgiveness and Freedom</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458200" cy="5509200"/>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 Grace grants us a stay of judgment and the intercession of an Advocate.</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Had Philemon chosen to give Onesimus what he deserved, it would have been death.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instead he chose grace.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chose forgiveness.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chose freedom.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grace of God for each of us accomplishes the same. </a:t>
            </a:r>
            <a:r>
              <a:rPr lang="en-US" sz="2400" b="1" dirty="0" smtClean="0">
                <a:latin typeface="Cambria" panose="02040503050406030204" pitchFamily="18" charset="0"/>
                <a:ea typeface="Cambria" panose="02040503050406030204" pitchFamily="18" charset="0"/>
              </a:rPr>
              <a:t> Our </a:t>
            </a:r>
            <a:r>
              <a:rPr lang="en-US" sz="2400" b="1" dirty="0" smtClean="0">
                <a:latin typeface="Cambria" panose="02040503050406030204" pitchFamily="18" charset="0"/>
                <a:ea typeface="Cambria" panose="02040503050406030204" pitchFamily="18" charset="0"/>
              </a:rPr>
              <a:t>judgment has been set aside, and we now have a “mediator also between God and men, the man Christ Jesus”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1Tim</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2:5</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Our debt has been paid in full by Christ.</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Just as Paul offered to step up to the bar of judgment to pay for Onesimus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crime and purchase his freedom, the Lord Jesus Christ took all of our sin, shame, and guilt upon Himself and paid for it on the cross at </a:t>
            </a:r>
            <a:r>
              <a:rPr lang="en-US" sz="2400" b="1" dirty="0" smtClean="0">
                <a:latin typeface="Cambria" panose="02040503050406030204" pitchFamily="18" charset="0"/>
                <a:ea typeface="Cambria" panose="02040503050406030204" pitchFamily="18" charset="0"/>
              </a:rPr>
              <a:t>Calvary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53:5-6</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437725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950" y="1219199"/>
            <a:ext cx="8420100" cy="5386090"/>
          </a:xfrm>
          <a:prstGeom prst="rect">
            <a:avLst/>
          </a:prstGeom>
          <a:noFill/>
          <a:effectLst/>
        </p:spPr>
        <p:txBody>
          <a:bodyPr wrap="square" rtlCol="0">
            <a:spAutoFit/>
          </a:bodyPr>
          <a:lstStyle/>
          <a:p>
            <a:pPr>
              <a:tabLst>
                <a:tab pos="457200" algn="l"/>
              </a:tabLst>
            </a:pPr>
            <a:r>
              <a:rPr lang="en-US" sz="238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HEME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EPISTLE:</a:t>
            </a:r>
            <a:r>
              <a:rPr lang="en-US" sz="2400" b="1" dirty="0">
                <a:latin typeface="Cambria"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Reconciliation</a:t>
            </a:r>
            <a:r>
              <a:rPr lang="en-US" sz="2400" b="1" i="1" dirty="0" smtClean="0">
                <a:latin typeface="Cambria" panose="02040503050406030204" pitchFamily="18" charset="0"/>
                <a:ea typeface="Cambria" panose="02040503050406030204" pitchFamily="18" charset="0"/>
              </a:rPr>
              <a:t>.” </a:t>
            </a:r>
          </a:p>
          <a:p>
            <a:pPr>
              <a:tabLst>
                <a:tab pos="457200" algn="l"/>
              </a:tabLst>
            </a:pPr>
            <a:endParaRPr lang="en-US" sz="1000" b="1" i="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Through out the letter Paul emphasizes the magnitude of both </a:t>
            </a:r>
            <a:r>
              <a:rPr lang="en-US" sz="2400" b="1" i="1" u="sng" dirty="0" smtClean="0">
                <a:latin typeface="Cambria" panose="02040503050406030204" pitchFamily="18" charset="0"/>
                <a:ea typeface="Cambria" panose="02040503050406030204" pitchFamily="18" charset="0"/>
              </a:rPr>
              <a:t>forgiveness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reconciliation</a:t>
            </a:r>
            <a:r>
              <a:rPr lang="en-US" sz="2400" b="1" dirty="0" smtClean="0">
                <a:latin typeface="Cambria" panose="02040503050406030204" pitchFamily="18" charset="0"/>
                <a:ea typeface="Cambria" panose="02040503050406030204" pitchFamily="18" charset="0"/>
              </a:rPr>
              <a:t>.  He starts by reminding Philemon that he and Onesimus are brothers in Christ, how that relationship should take precedence over any social or economic difference. </a:t>
            </a:r>
          </a:p>
          <a:p>
            <a:pPr>
              <a:tabLst>
                <a:tab pos="341313" algn="l"/>
              </a:tabLst>
            </a:pPr>
            <a:endParaRPr lang="en-US" sz="1200" b="1" dirty="0">
              <a:latin typeface="Cambria" panose="02040503050406030204" pitchFamily="18" charset="0"/>
              <a:ea typeface="Cambria" panose="02040503050406030204" pitchFamily="18" charset="0"/>
            </a:endParaRPr>
          </a:p>
          <a:p>
            <a:pPr>
              <a:tabLst>
                <a:tab pos="341313" algn="l"/>
              </a:tabLst>
            </a:pPr>
            <a:r>
              <a:rPr lang="en-US" sz="238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letter stresses the idea that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400" b="1" dirty="0" smtClean="0">
                <a:latin typeface="Cambria" panose="02040503050406030204" pitchFamily="18" charset="0"/>
                <a:ea typeface="Cambria" panose="02040503050406030204" pitchFamily="18" charset="0"/>
              </a:rPr>
              <a:t> is the key attribute of Christian love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it is </a:t>
            </a:r>
            <a:r>
              <a:rPr lang="en-US" sz="2400" b="1" dirty="0">
                <a:latin typeface="Cambria" panose="02040503050406030204" pitchFamily="18" charset="0"/>
                <a:ea typeface="Cambria" panose="02040503050406030204" pitchFamily="18" charset="0"/>
              </a:rPr>
              <a:t>necessary for the health and unity of the </a:t>
            </a:r>
            <a:r>
              <a:rPr lang="en-US" sz="2400" b="1" dirty="0" smtClean="0">
                <a:latin typeface="Cambria" panose="02040503050406030204" pitchFamily="18" charset="0"/>
                <a:ea typeface="Cambria" panose="02040503050406030204" pitchFamily="18" charset="0"/>
              </a:rPr>
              <a:t>church. </a:t>
            </a:r>
          </a:p>
          <a:p>
            <a:pPr>
              <a:tabLst>
                <a:tab pos="341313" algn="l"/>
              </a:tabLst>
            </a:pPr>
            <a:endParaRPr lang="en-US" sz="1000" b="1" dirty="0" smtClean="0">
              <a:latin typeface="Cambria" panose="02040503050406030204" pitchFamily="18" charset="0"/>
              <a:ea typeface="Cambria" panose="02040503050406030204" pitchFamily="18" charset="0"/>
            </a:endParaRPr>
          </a:p>
          <a:p>
            <a:pPr>
              <a:tabLst>
                <a:tab pos="341313" algn="l"/>
              </a:tabLst>
            </a:pPr>
            <a:r>
              <a:rPr lang="en-US" sz="238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Additionally it teaches us that because of </a:t>
            </a:r>
            <a:r>
              <a:rPr lang="en-US" sz="2400" b="1" dirty="0">
                <a:latin typeface="Cambria" panose="02040503050406030204" pitchFamily="18" charset="0"/>
                <a:ea typeface="Cambria" panose="02040503050406030204" pitchFamily="18" charset="0"/>
              </a:rPr>
              <a:t>the power of </a:t>
            </a:r>
            <a:r>
              <a:rPr lang="en-US" sz="2400" b="1" i="1" u="sng" dirty="0" smtClean="0">
                <a:latin typeface="Cambria" panose="02040503050406030204" pitchFamily="18" charset="0"/>
                <a:ea typeface="Cambria" panose="02040503050406030204" pitchFamily="18" charset="0"/>
              </a:rPr>
              <a:t>redemption</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and</a:t>
            </a:r>
            <a:r>
              <a:rPr lang="en-US" sz="2400" b="1" dirty="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transformation</a:t>
            </a:r>
            <a:r>
              <a:rPr lang="en-US" sz="2400" b="1" dirty="0" smtClean="0">
                <a:latin typeface="Cambria" panose="02040503050406030204" pitchFamily="18" charset="0"/>
                <a:ea typeface="Cambria" panose="02040503050406030204" pitchFamily="18" charset="0"/>
              </a:rPr>
              <a:t> in Christ, our social </a:t>
            </a:r>
            <a:r>
              <a:rPr lang="en-US" sz="2400" b="1" dirty="0">
                <a:latin typeface="Cambria" panose="02040503050406030204" pitchFamily="18" charset="0"/>
                <a:ea typeface="Cambria" panose="02040503050406030204" pitchFamily="18" charset="0"/>
              </a:rPr>
              <a:t>and economic differences </a:t>
            </a:r>
            <a:r>
              <a:rPr lang="en-US" sz="2400" b="1" dirty="0" smtClean="0">
                <a:latin typeface="Cambria" panose="02040503050406030204" pitchFamily="18" charset="0"/>
                <a:ea typeface="Cambria" panose="02040503050406030204" pitchFamily="18" charset="0"/>
              </a:rPr>
              <a:t>should </a:t>
            </a:r>
            <a:r>
              <a:rPr lang="en-US" sz="2400" b="1" dirty="0">
                <a:latin typeface="Cambria" panose="02040503050406030204" pitchFamily="18" charset="0"/>
                <a:ea typeface="Cambria" panose="02040503050406030204" pitchFamily="18" charset="0"/>
              </a:rPr>
              <a:t>not divide us, and </a:t>
            </a:r>
            <a:r>
              <a:rPr lang="en-US" sz="2400" b="1" dirty="0" smtClean="0">
                <a:latin typeface="Cambria" panose="02040503050406030204" pitchFamily="18" charset="0"/>
                <a:ea typeface="Cambria" panose="02040503050406030204" pitchFamily="18" charset="0"/>
              </a:rPr>
              <a:t>that we </a:t>
            </a:r>
            <a:r>
              <a:rPr lang="en-US" sz="2400" b="1" dirty="0">
                <a:latin typeface="Cambria" panose="02040503050406030204" pitchFamily="18" charset="0"/>
                <a:ea typeface="Cambria" panose="02040503050406030204" pitchFamily="18" charset="0"/>
              </a:rPr>
              <a:t>should strive to see one another as </a:t>
            </a:r>
            <a:r>
              <a:rPr lang="en-US" sz="2400" b="1" dirty="0" smtClean="0">
                <a:latin typeface="Cambria" panose="02040503050406030204" pitchFamily="18" charset="0"/>
                <a:ea typeface="Cambria" panose="02040503050406030204" pitchFamily="18" charset="0"/>
              </a:rPr>
              <a:t>brothers in Christ. </a:t>
            </a:r>
            <a:endParaRPr lang="en-US" sz="24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84150"/>
            <a:ext cx="85344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169420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Forgiveness and Freedom</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458200" cy="4616648"/>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Five – Our rightful Owner accepts us back and adopts us into His family.</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Now, we have a new relationship with our God and Creator.  </a:t>
            </a:r>
            <a:r>
              <a:rPr lang="en-US" sz="2400" b="1" dirty="0" smtClean="0">
                <a:latin typeface="Cambria" panose="02040503050406030204" pitchFamily="18" charset="0"/>
                <a:ea typeface="Cambria" panose="02040503050406030204" pitchFamily="18" charset="0"/>
              </a:rPr>
              <a:t> Though </a:t>
            </a:r>
            <a:r>
              <a:rPr lang="en-US" sz="2400" b="1" dirty="0" smtClean="0">
                <a:latin typeface="Cambria" panose="02040503050406030204" pitchFamily="18" charset="0"/>
                <a:ea typeface="Cambria" panose="02040503050406030204" pitchFamily="18" charset="0"/>
              </a:rPr>
              <a:t>we were once in a relationship of enmity with God and subject to His just wrath, we have been forgiven and cleansed by the blood of Christ.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6:23</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tells us, </a:t>
            </a:r>
            <a:r>
              <a:rPr lang="en-US" sz="2400" b="1" i="1" dirty="0" smtClean="0">
                <a:latin typeface="Cambria" panose="02040503050406030204" pitchFamily="18" charset="0"/>
                <a:ea typeface="Cambria" panose="02040503050406030204" pitchFamily="18" charset="0"/>
              </a:rPr>
              <a:t>“the free gift of God is eternal life in Christ Jesus our Lord.”</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again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5:10</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he </a:t>
            </a:r>
            <a:r>
              <a:rPr lang="en-US" sz="2400" b="1" dirty="0" smtClean="0">
                <a:latin typeface="Cambria" panose="02040503050406030204" pitchFamily="18" charset="0"/>
                <a:ea typeface="Cambria" panose="02040503050406030204" pitchFamily="18" charset="0"/>
              </a:rPr>
              <a:t>says</a:t>
            </a:r>
            <a:r>
              <a:rPr lang="en-US" sz="2400" b="1" dirty="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“If while we were enemies we were reconciled to God through the death of His son, much more, having been reconciled, we shall be saved by His life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770634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Forgiveness and Freedom</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90526"/>
            <a:ext cx="8153400" cy="5370701"/>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closing Swindoll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shares:</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As </a:t>
            </a:r>
            <a:r>
              <a:rPr lang="en-US" sz="2400" b="1" dirty="0">
                <a:latin typeface="Cambria" panose="02040503050406030204" pitchFamily="18" charset="0"/>
                <a:ea typeface="Cambria" panose="02040503050406030204" pitchFamily="18" charset="0"/>
              </a:rPr>
              <a:t>a result of this letter to Philemon, “I have a whole new appreciation for my forgiveness, freedom, and fellowship in the family of God. </a:t>
            </a:r>
            <a:r>
              <a:rPr lang="en-US" sz="2400" b="1" dirty="0" smtClean="0">
                <a:latin typeface="Cambria" panose="02040503050406030204" pitchFamily="18" charset="0"/>
                <a:ea typeface="Cambria" panose="02040503050406030204" pitchFamily="18" charset="0"/>
              </a:rPr>
              <a:t> It </a:t>
            </a:r>
            <a:r>
              <a:rPr lang="en-US" sz="2400" b="1" dirty="0">
                <a:latin typeface="Cambria" panose="02040503050406030204" pitchFamily="18" charset="0"/>
                <a:ea typeface="Cambria" panose="02040503050406030204" pitchFamily="18" charset="0"/>
              </a:rPr>
              <a:t>reminds me that we were all untrustworthy fugitives, every one of 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like Onesimus, I was recused by the good news of Jesus Christ, and it resulted in </a:t>
            </a:r>
            <a:r>
              <a:rPr lang="en-US" sz="2400" b="1" dirty="0" smtClean="0">
                <a:latin typeface="Cambria" panose="02040503050406030204" pitchFamily="18" charset="0"/>
                <a:ea typeface="Cambria" panose="02040503050406030204" pitchFamily="18" charset="0"/>
              </a:rPr>
              <a:t>an </a:t>
            </a:r>
            <a:r>
              <a:rPr lang="en-US" sz="2400" b="1" dirty="0">
                <a:latin typeface="Cambria" panose="02040503050406030204" pitchFamily="18" charset="0"/>
                <a:ea typeface="Cambria" panose="02040503050406030204" pitchFamily="18" charset="0"/>
              </a:rPr>
              <a:t>end to my running, the complete forgiveness of my debt, and my adoption into the family of God</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There </a:t>
            </a:r>
            <a:r>
              <a:rPr lang="en-US" sz="2400" b="1" dirty="0" smtClean="0">
                <a:latin typeface="Cambria" panose="02040503050406030204" pitchFamily="18" charset="0"/>
                <a:ea typeface="Cambria" panose="02040503050406030204" pitchFamily="18" charset="0"/>
              </a:rPr>
              <a:t>are still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kinds</a:t>
            </a:r>
            <a:r>
              <a:rPr lang="en-US" sz="2400" b="1" dirty="0" smtClean="0">
                <a:latin typeface="Cambria" panose="02040503050406030204" pitchFamily="18" charset="0"/>
                <a:ea typeface="Cambria" panose="02040503050406030204" pitchFamily="18" charset="0"/>
              </a:rPr>
              <a:t> of slaves reading this letter.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are those who have stopped running and have found rest, refreshment and a new life in Christ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795704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Forgiveness and Freedom</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534400" cy="4770537"/>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 are those who are still running – running from God, running from the horrible consequences of sin, and running from the forgiveness and freedom available right now.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My </a:t>
            </a:r>
            <a:r>
              <a:rPr lang="en-US" sz="2400" b="1" dirty="0" smtClean="0">
                <a:latin typeface="Cambria" panose="02040503050406030204" pitchFamily="18" charset="0"/>
                <a:ea typeface="Cambria" panose="02040503050406030204" pitchFamily="18" charset="0"/>
              </a:rPr>
              <a:t>hope is that the grace of our Lord Jesus Christ will emancipate all the runaway slaves who are reading this letter.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to those who have been freed:</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My </a:t>
            </a:r>
            <a:r>
              <a:rPr lang="en-US" sz="2400" b="1" dirty="0" smtClean="0">
                <a:latin typeface="Cambria" panose="02040503050406030204" pitchFamily="18" charset="0"/>
                <a:ea typeface="Cambria" panose="02040503050406030204" pitchFamily="18" charset="0"/>
              </a:rPr>
              <a:t>prayer is that you will be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“useful”</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the Master who paid the price for your redemption and that you will be willing to submit yourself to Him as a bond-servant. 	</a:t>
            </a:r>
          </a:p>
        </p:txBody>
      </p:sp>
    </p:spTree>
    <p:extLst>
      <p:ext uri="{BB962C8B-B14F-4D97-AF65-F5344CB8AC3E}">
        <p14:creationId xmlns:p14="http://schemas.microsoft.com/office/powerpoint/2010/main" xmlns="" val="12385408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10 May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a:t>
            </a: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First </a:t>
            </a: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 – 9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“Opening Greeting and Prayer”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9100" y="254000"/>
            <a:ext cx="85344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At-A-Glance</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 y="1238250"/>
            <a:ext cx="7787640" cy="5314950"/>
          </a:xfrm>
          <a:prstGeom prst="rect">
            <a:avLst/>
          </a:prstGeom>
        </p:spPr>
      </p:pic>
    </p:spTree>
    <p:extLst>
      <p:ext uri="{BB962C8B-B14F-4D97-AF65-F5344CB8AC3E}">
        <p14:creationId xmlns:p14="http://schemas.microsoft.com/office/powerpoint/2010/main" xmlns="" val="1593136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184088"/>
            <a:ext cx="8534399" cy="5201424"/>
          </a:xfrm>
          <a:prstGeom prst="rect">
            <a:avLst/>
          </a:prstGeom>
          <a:noFill/>
          <a:effectLst/>
        </p:spPr>
        <p:txBody>
          <a:bodyPr wrap="square" rtlCol="0">
            <a:spAutoFit/>
          </a:bodyPr>
          <a:lstStyle/>
          <a:p>
            <a:r>
              <a:rPr lang="en-US" sz="2400" b="1" i="1" dirty="0" smtClean="0">
                <a:effectLst>
                  <a:outerShdw blurRad="38100" dist="38100" dir="2700000" algn="tl">
                    <a:srgbClr val="000000">
                      <a:alpha val="43137"/>
                    </a:srgbClr>
                  </a:outerShdw>
                </a:effectLst>
                <a:latin typeface="Cambria" pitchFamily="18" charset="0"/>
              </a:rPr>
              <a:t>A Study In Forgiveness … !</a:t>
            </a:r>
          </a:p>
          <a:p>
            <a:endParaRPr lang="en-US" sz="1000" b="1" i="1" dirty="0">
              <a:effectLst>
                <a:outerShdw blurRad="38100" dist="38100" dir="2700000" algn="tl">
                  <a:srgbClr val="000000">
                    <a:alpha val="43137"/>
                  </a:srgbClr>
                </a:outerShdw>
              </a:effectLst>
              <a:latin typeface="Cambria" pitchFamily="18" charset="0"/>
            </a:endParaRPr>
          </a:p>
          <a:p>
            <a:pPr indent="457200"/>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calls this letter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Personal Postcard</a:t>
            </a:r>
            <a:r>
              <a:rPr lang="en-US" sz="2400" b="1" dirty="0" smtClean="0">
                <a:latin typeface="Cambria" panose="02040503050406030204" pitchFamily="18" charset="0"/>
                <a:ea typeface="Cambria" panose="02040503050406030204" pitchFamily="18" charset="0"/>
              </a:rPr>
              <a:t>” addressed primarily to a Christian in the Church at Colossae named Philemon. </a:t>
            </a:r>
            <a:br>
              <a:rPr lang="en-US" sz="2400" b="1" dirty="0" smtClean="0">
                <a:latin typeface="Cambria" panose="02040503050406030204" pitchFamily="18" charset="0"/>
                <a:ea typeface="Cambria" panose="02040503050406030204" pitchFamily="18" charset="0"/>
              </a:rPr>
            </a:br>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He make it a point to say that this letter was composed and sent at the same time as the letters to Churches in Colossae and Ephesus.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Though the letter is brief consisting of just twenty-five verses, it contains a powerful study 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it, Paul presents a warm appeal to Philemon, a slave owner, to accept back into his household his runaway slave Onesimus. </a:t>
            </a:r>
            <a:endParaRPr lang="en-US" sz="1000" b="1" dirty="0" smtClean="0">
              <a:latin typeface="Cambria" pitchFamily="18" charset="0"/>
            </a:endParaRP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06500"/>
            <a:ext cx="8534400" cy="486287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Who had become a Christian under Paul’s preaching and is now repentant and ready to return. </a:t>
            </a:r>
            <a:br>
              <a:rPr lang="en-US" sz="2400" b="1" dirty="0" smtClean="0">
                <a:latin typeface="Cambria" panose="02040503050406030204" pitchFamily="18" charset="0"/>
                <a:ea typeface="Cambria" panose="02040503050406030204" pitchFamily="18" charset="0"/>
              </a:rPr>
            </a:br>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this appeal Paul, as Christ does for every Christian, acts as an advocate for Onesimus before Philemon.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Although </a:t>
            </a:r>
            <a:r>
              <a:rPr lang="en-US" sz="2400" b="1" dirty="0">
                <a:latin typeface="Cambria" panose="02040503050406030204" pitchFamily="18" charset="0"/>
                <a:ea typeface="Cambria" panose="02040503050406030204" pitchFamily="18" charset="0"/>
              </a:rPr>
              <a:t>the institution of slavery in antiquity is not </a:t>
            </a:r>
            <a:r>
              <a:rPr lang="en-US" sz="2400" b="1" dirty="0" smtClean="0">
                <a:latin typeface="Cambria" panose="02040503050406030204" pitchFamily="18" charset="0"/>
                <a:ea typeface="Cambria" panose="02040503050406030204" pitchFamily="18" charset="0"/>
              </a:rPr>
              <a:t>fully addressed in this </a:t>
            </a:r>
            <a:r>
              <a:rPr lang="en-US" sz="2400" b="1" dirty="0" smtClean="0">
                <a:latin typeface="Cambria" panose="02040503050406030204" pitchFamily="18" charset="0"/>
                <a:ea typeface="Cambria" panose="02040503050406030204" pitchFamily="18" charset="0"/>
              </a:rPr>
              <a:t>scripture, Paul </a:t>
            </a:r>
            <a:r>
              <a:rPr lang="en-US" sz="2400" b="1" dirty="0" smtClean="0">
                <a:latin typeface="Cambria" panose="02040503050406030204" pitchFamily="18" charset="0"/>
                <a:ea typeface="Cambria" panose="02040503050406030204" pitchFamily="18" charset="0"/>
              </a:rPr>
              <a:t>appeals to Philemon for the forgiveness and freedom of Onesimus. </a:t>
            </a:r>
          </a:p>
          <a:p>
            <a:pPr indent="457200"/>
            <a:endParaRPr lang="en-US" sz="1200" b="1" dirty="0">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points out that … “Paul could have flexed his apostolic authority and demanded that Philemon receive Onesimus, show him forgiveness, cancel his debt, and send him back to Paul to serve him in ministry.” </a:t>
            </a:r>
            <a:endParaRPr lang="en-US" sz="1000" b="1" dirty="0" smtClean="0">
              <a:latin typeface="Cambria" pitchFamily="18" charset="0"/>
            </a:endParaRP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2713651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95400"/>
            <a:ext cx="8480612" cy="457048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Instead, Paul kindly and gently asks Philemon to make the right choice by his own free will.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fact, Paul offers to repay all of </a:t>
            </a:r>
            <a:r>
              <a:rPr lang="en-US" sz="2400" b="1" dirty="0" smtClean="0">
                <a:latin typeface="Cambria" panose="02040503050406030204" pitchFamily="18" charset="0"/>
                <a:ea typeface="Cambria" panose="02040503050406030204" pitchFamily="18" charset="0"/>
              </a:rPr>
              <a:t>Onesimus’ </a:t>
            </a:r>
            <a:r>
              <a:rPr lang="en-US" sz="2400" b="1" dirty="0" smtClean="0">
                <a:latin typeface="Cambria" panose="02040503050406030204" pitchFamily="18" charset="0"/>
                <a:ea typeface="Cambria" panose="02040503050406030204" pitchFamily="18" charset="0"/>
              </a:rPr>
              <a:t>debt himself.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we will see, this letter to Philemon has great practical value to us </a:t>
            </a:r>
            <a:r>
              <a:rPr lang="en-US" sz="2400" b="1" dirty="0" smtClean="0">
                <a:latin typeface="Cambria" panose="02040503050406030204" pitchFamily="18" charset="0"/>
                <a:ea typeface="Cambria" panose="02040503050406030204" pitchFamily="18" charset="0"/>
              </a:rPr>
              <a:t>today, </a:t>
            </a:r>
            <a:r>
              <a:rPr lang="en-US" sz="2400" b="1" dirty="0" smtClean="0">
                <a:latin typeface="Cambria" panose="02040503050406030204" pitchFamily="18" charset="0"/>
                <a:ea typeface="Cambria" panose="02040503050406030204" pitchFamily="18" charset="0"/>
              </a:rPr>
              <a:t>in that it illustrates for us: </a:t>
            </a:r>
          </a:p>
          <a:p>
            <a:pPr indent="457200"/>
            <a:endParaRPr lang="en-US" sz="1000" b="1" dirty="0" smtClean="0">
              <a:latin typeface="Cambria" panose="02040503050406030204" pitchFamily="18" charset="0"/>
              <a:ea typeface="Cambria" panose="02040503050406030204" pitchFamily="18" charset="0"/>
            </a:endParaRPr>
          </a:p>
          <a:p>
            <a:pPr marL="548640" indent="-274320">
              <a:spcAft>
                <a:spcPts val="600"/>
              </a:spcAft>
              <a:buFont typeface="Arial" pitchFamily="34" charset="0"/>
              <a:buChar char="•"/>
            </a:pPr>
            <a:r>
              <a:rPr lang="en-US" sz="2400" b="1" dirty="0" smtClean="0">
                <a:latin typeface="Cambria" panose="02040503050406030204" pitchFamily="18" charset="0"/>
                <a:ea typeface="Cambria" panose="02040503050406030204" pitchFamily="18" charset="0"/>
              </a:rPr>
              <a:t>The reality and importance of second chances. </a:t>
            </a:r>
          </a:p>
          <a:p>
            <a:pPr marL="548640" indent="-274320">
              <a:spcAft>
                <a:spcPts val="600"/>
              </a:spcAft>
              <a:buFont typeface="Arial" pitchFamily="34" charset="0"/>
              <a:buChar char="•"/>
            </a:pPr>
            <a:endParaRPr lang="en-US" sz="1000" b="1" dirty="0" smtClean="0">
              <a:latin typeface="Cambria" panose="02040503050406030204" pitchFamily="18" charset="0"/>
              <a:ea typeface="Cambria" panose="02040503050406030204" pitchFamily="18" charset="0"/>
            </a:endParaRPr>
          </a:p>
          <a:p>
            <a:pPr marL="548640" indent="-274320">
              <a:spcAft>
                <a:spcPts val="600"/>
              </a:spcAft>
              <a:buFont typeface="Arial" pitchFamily="34" charset="0"/>
              <a:buChar char="•"/>
            </a:pPr>
            <a:r>
              <a:rPr lang="en-US" sz="2400" b="1" dirty="0" smtClean="0">
                <a:latin typeface="Cambria" panose="02040503050406030204" pitchFamily="18" charset="0"/>
                <a:ea typeface="Cambria" panose="02040503050406030204" pitchFamily="18" charset="0"/>
              </a:rPr>
              <a:t>The equality that believers have in Christ.</a:t>
            </a:r>
          </a:p>
          <a:p>
            <a:pPr marL="548640" indent="-274320">
              <a:spcAft>
                <a:spcPts val="600"/>
              </a:spcAft>
              <a:buFont typeface="Arial" pitchFamily="34" charset="0"/>
              <a:buChar char="•"/>
            </a:pPr>
            <a:endParaRPr lang="en-US" sz="1000" b="1" dirty="0" smtClean="0">
              <a:latin typeface="Cambria" panose="02040503050406030204" pitchFamily="18" charset="0"/>
              <a:ea typeface="Cambria" panose="02040503050406030204" pitchFamily="18" charset="0"/>
            </a:endParaRPr>
          </a:p>
          <a:p>
            <a:pPr marL="548640" indent="-274320">
              <a:spcAft>
                <a:spcPts val="600"/>
              </a:spcAft>
              <a:buFont typeface="Arial" pitchFamily="34" charset="0"/>
              <a:buChar char="•"/>
            </a:pPr>
            <a:r>
              <a:rPr lang="en-US" sz="2400" b="1" dirty="0" smtClean="0">
                <a:latin typeface="Cambria" panose="02040503050406030204" pitchFamily="18" charset="0"/>
                <a:ea typeface="Cambria" panose="02040503050406030204" pitchFamily="18" charset="0"/>
              </a:rPr>
              <a:t>The power of the gospel to transcend cultural and   social boundaries. </a:t>
            </a:r>
          </a:p>
          <a:p>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82977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9200"/>
            <a:ext cx="8153400" cy="5016758"/>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Paul’s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postcard</a:t>
            </a:r>
            <a:r>
              <a:rPr lang="en-US" sz="2400" b="1" dirty="0" smtClean="0">
                <a:latin typeface="Cambria" panose="02040503050406030204" pitchFamily="18" charset="0"/>
                <a:ea typeface="Cambria" panose="02040503050406030204" pitchFamily="18" charset="0"/>
              </a:rPr>
              <a:t> to Philemon gives us a glimpse of the early church working out how to live the gospel in the midst of an unredeemed culture.  It gives us an example of how we have been forgiven, </a:t>
            </a:r>
            <a:r>
              <a:rPr lang="en-US" sz="2400" b="1" dirty="0" smtClean="0">
                <a:latin typeface="Cambria" panose="02040503050406030204" pitchFamily="18" charset="0"/>
                <a:ea typeface="Cambria" panose="02040503050406030204" pitchFamily="18" charset="0"/>
              </a:rPr>
              <a:t>and how </a:t>
            </a:r>
            <a:r>
              <a:rPr lang="en-US" sz="2400" b="1" dirty="0" smtClean="0">
                <a:latin typeface="Cambria" panose="02040503050406030204" pitchFamily="18" charset="0"/>
                <a:ea typeface="Cambria" panose="02040503050406030204" pitchFamily="18" charset="0"/>
              </a:rPr>
              <a:t>we should </a:t>
            </a:r>
            <a:r>
              <a:rPr lang="en-US" sz="2400" b="1" dirty="0" smtClean="0">
                <a:latin typeface="Cambria" panose="02040503050406030204" pitchFamily="18" charset="0"/>
                <a:ea typeface="Cambria" panose="02040503050406030204" pitchFamily="18" charset="0"/>
              </a:rPr>
              <a:t>treat </a:t>
            </a:r>
            <a:r>
              <a:rPr lang="en-US" sz="2400" b="1" dirty="0" smtClean="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forgive </a:t>
            </a:r>
            <a:r>
              <a:rPr lang="en-US" sz="2400" b="1" dirty="0" smtClean="0">
                <a:latin typeface="Cambria" panose="02040503050406030204" pitchFamily="18" charset="0"/>
                <a:ea typeface="Cambria" panose="02040503050406030204" pitchFamily="18" charset="0"/>
              </a:rPr>
              <a:t>one another.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reminds </a:t>
            </a:r>
            <a:r>
              <a:rPr lang="en-US" sz="2400" b="1" dirty="0">
                <a:latin typeface="Cambria" panose="02040503050406030204" pitchFamily="18" charset="0"/>
                <a:ea typeface="Cambria" panose="02040503050406030204" pitchFamily="18" charset="0"/>
              </a:rPr>
              <a:t>us of the profoundly </a:t>
            </a:r>
            <a:r>
              <a:rPr lang="en-US" sz="2400" b="1" dirty="0" smtClean="0">
                <a:latin typeface="Cambria" panose="02040503050406030204" pitchFamily="18" charset="0"/>
                <a:ea typeface="Cambria" panose="02040503050406030204" pitchFamily="18" charset="0"/>
              </a:rPr>
              <a:t>Christ-centered </a:t>
            </a:r>
            <a:r>
              <a:rPr lang="en-US" sz="2400" b="1" dirty="0">
                <a:latin typeface="Cambria" panose="02040503050406030204" pitchFamily="18" charset="0"/>
                <a:ea typeface="Cambria" panose="02040503050406030204" pitchFamily="18" charset="0"/>
              </a:rPr>
              <a:t>concepts of </a:t>
            </a:r>
            <a:r>
              <a:rPr lang="en-US" sz="2400" b="1" i="1" u="sng" dirty="0">
                <a:latin typeface="Cambria" panose="02040503050406030204" pitchFamily="18" charset="0"/>
                <a:ea typeface="Cambria" panose="02040503050406030204" pitchFamily="18" charset="0"/>
              </a:rPr>
              <a:t>freedom</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forgiveness</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mercy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and</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a:latin typeface="Cambria" panose="02040503050406030204" pitchFamily="18" charset="0"/>
                <a:ea typeface="Cambria" panose="02040503050406030204" pitchFamily="18" charset="0"/>
              </a:rPr>
              <a:t>grace</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especially </a:t>
            </a:r>
            <a:r>
              <a:rPr lang="en-US" sz="2400" b="1" i="1" dirty="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a:t>
            </a:r>
            <a:r>
              <a:rPr lang="en-US" sz="2400" b="1"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f</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orgiveness</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200" b="1" i="1" dirty="0" smtClean="0">
              <a:latin typeface="Cambria" panose="02040503050406030204" pitchFamily="18" charset="0"/>
              <a:ea typeface="Cambria" panose="02040503050406030204" pitchFamily="18" charset="0"/>
            </a:endParaRPr>
          </a:p>
          <a:p>
            <a:pPr marL="548640" indent="27432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Warm </a:t>
            </a:r>
            <a:r>
              <a:rPr lang="en-US" sz="2400" b="1" dirty="0">
                <a:latin typeface="Cambria" panose="02040503050406030204" pitchFamily="18" charset="0"/>
                <a:ea typeface="Cambria" panose="02040503050406030204" pitchFamily="18" charset="0"/>
              </a:rPr>
              <a:t>greeting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a:t>
            </a:r>
            <a:r>
              <a:rPr lang="en-US" sz="2400" b="1" dirty="0" smtClean="0">
                <a:latin typeface="Cambria" panose="02040503050406030204" pitchFamily="18" charset="0"/>
                <a:ea typeface="Cambria" panose="02040503050406030204" pitchFamily="18" charset="0"/>
              </a:rPr>
              <a:t>). </a:t>
            </a:r>
          </a:p>
          <a:p>
            <a:pPr marL="548640" indent="27432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Preparation of the appeal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1:4-7</a:t>
            </a:r>
            <a:r>
              <a:rPr lang="en-US" sz="2400" b="1" dirty="0" smtClean="0">
                <a:latin typeface="Cambria" panose="02040503050406030204" pitchFamily="18" charset="0"/>
                <a:ea typeface="Cambria" panose="02040503050406030204" pitchFamily="18" charset="0"/>
              </a:rPr>
              <a:t>). </a:t>
            </a:r>
          </a:p>
          <a:p>
            <a:pPr marL="548640" indent="27432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The appeal </a:t>
            </a:r>
            <a:r>
              <a:rPr lang="en-US" sz="2400" b="1" dirty="0">
                <a:latin typeface="Cambria" panose="02040503050406030204" pitchFamily="18" charset="0"/>
                <a:ea typeface="Cambria" panose="02040503050406030204" pitchFamily="18" charset="0"/>
              </a:rPr>
              <a:t>to Philemon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1:8-16</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marL="548640" indent="27432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Encouragement for the appeal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1:17-21</a:t>
            </a:r>
            <a:r>
              <a:rPr lang="en-US" sz="2400" b="1" dirty="0" smtClean="0">
                <a:latin typeface="Cambria" panose="02040503050406030204" pitchFamily="18" charset="0"/>
                <a:ea typeface="Cambria" panose="02040503050406030204" pitchFamily="18" charset="0"/>
              </a:rPr>
              <a:t>). </a:t>
            </a:r>
          </a:p>
          <a:p>
            <a:pPr marL="548640" indent="274320">
              <a:spcAft>
                <a:spcPts val="600"/>
              </a:spcAft>
              <a:buFont typeface="Arial" pitchFamily="34" charset="0"/>
              <a:buChar char="•"/>
              <a:tabLst>
                <a:tab pos="457200" algn="l"/>
              </a:tabLst>
            </a:pPr>
            <a:r>
              <a:rPr lang="en-US" sz="2400" b="1" dirty="0" smtClean="0">
                <a:latin typeface="Cambria" panose="02040503050406030204" pitchFamily="18" charset="0"/>
                <a:ea typeface="Cambria" panose="02040503050406030204" pitchFamily="18" charset="0"/>
              </a:rPr>
              <a:t>Benediction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1:22-25</a:t>
            </a:r>
            <a:r>
              <a:rPr lang="en-US" sz="2400" b="1"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CA893"/>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558882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38902</TotalTime>
  <Words>3482</Words>
  <Application>Microsoft Office PowerPoint</Application>
  <PresentationFormat>On-screen Show (4:3)</PresentationFormat>
  <Paragraphs>304</Paragraphs>
  <Slides>44</Slides>
  <Notes>41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Trek</vt:lpstr>
      <vt:lpstr>1_Trek</vt:lpstr>
      <vt:lpstr>Slide 1</vt:lpstr>
      <vt:lpstr>Philemon Introduction</vt:lpstr>
      <vt:lpstr>Philemon Introduction</vt:lpstr>
      <vt:lpstr>Philemon Introduction</vt:lpstr>
      <vt:lpstr>Philemon At-A-Glance</vt:lpstr>
      <vt:lpstr>Philemon Overview</vt:lpstr>
      <vt:lpstr>Philemon Overview</vt:lpstr>
      <vt:lpstr>Philemon Overview</vt:lpstr>
      <vt:lpstr>Philemon Overview</vt:lpstr>
      <vt:lpstr>Slide 10</vt:lpstr>
      <vt:lpstr>Philemon 1:1-3</vt:lpstr>
      <vt:lpstr>Philemon 1:1-3</vt:lpstr>
      <vt:lpstr>Philemon 1:1-3</vt:lpstr>
      <vt:lpstr>Philemon 1:4-7</vt:lpstr>
      <vt:lpstr>Philemon 1:4-7</vt:lpstr>
      <vt:lpstr>Philemon 1:4-7</vt:lpstr>
      <vt:lpstr>Philemon 1:8-13</vt:lpstr>
      <vt:lpstr>Philemon 1:8-13</vt:lpstr>
      <vt:lpstr>Philemon 1:8-13</vt:lpstr>
      <vt:lpstr>Philemon 1:8-13</vt:lpstr>
      <vt:lpstr>Philemon 1:8-13</vt:lpstr>
      <vt:lpstr>Philemon 1:14-16</vt:lpstr>
      <vt:lpstr>Philemon 1:14-16</vt:lpstr>
      <vt:lpstr>Philemon 1:14-16</vt:lpstr>
      <vt:lpstr>Philemon 1:17-21</vt:lpstr>
      <vt:lpstr>Philemon 1:17-21</vt:lpstr>
      <vt:lpstr>Philemon 1:17-21</vt:lpstr>
      <vt:lpstr>Philemon 1:17-21</vt:lpstr>
      <vt:lpstr>Philemon 1:17-21</vt:lpstr>
      <vt:lpstr>Philemon 1:17-21</vt:lpstr>
      <vt:lpstr>Philemon 1:17-21</vt:lpstr>
      <vt:lpstr>Philemon 1:22-25</vt:lpstr>
      <vt:lpstr>Philemon 1:22-25</vt:lpstr>
      <vt:lpstr>Philemon 1:22-25</vt:lpstr>
      <vt:lpstr>Philemon 1:22-25</vt:lpstr>
      <vt:lpstr>Slide 36</vt:lpstr>
      <vt:lpstr>Application – Forgiveness and Freedom</vt:lpstr>
      <vt:lpstr>Application – Forgiveness and Freedom</vt:lpstr>
      <vt:lpstr>Application – Forgiveness and Freedom</vt:lpstr>
      <vt:lpstr>Application – Forgiveness and Freedom</vt:lpstr>
      <vt:lpstr>Application – Forgiveness and Freedom</vt:lpstr>
      <vt:lpstr>Application – Forgiveness and Freedom</vt:lpstr>
      <vt:lpstr>Slide 43</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7677</cp:revision>
  <dcterms:created xsi:type="dcterms:W3CDTF">2016-10-08T19:35:00Z</dcterms:created>
  <dcterms:modified xsi:type="dcterms:W3CDTF">2023-05-01T18:26:08Z</dcterms:modified>
</cp:coreProperties>
</file>